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7"/>
  </p:notesMasterIdLst>
  <p:sldIdLst>
    <p:sldId id="256" r:id="rId2"/>
    <p:sldId id="257" r:id="rId3"/>
    <p:sldId id="258" r:id="rId4"/>
    <p:sldId id="279" r:id="rId5"/>
    <p:sldId id="274" r:id="rId6"/>
    <p:sldId id="278" r:id="rId7"/>
    <p:sldId id="275" r:id="rId8"/>
    <p:sldId id="280" r:id="rId9"/>
    <p:sldId id="260" r:id="rId10"/>
    <p:sldId id="267" r:id="rId11"/>
    <p:sldId id="281" r:id="rId12"/>
    <p:sldId id="277" r:id="rId13"/>
    <p:sldId id="269" r:id="rId14"/>
    <p:sldId id="271" r:id="rId15"/>
    <p:sldId id="282" r:id="rId16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Wingdings 3" panose="05040102010807070707" pitchFamily="18" charset="2"/>
      <p:regular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9"/>
    <p:restoredTop sz="95714"/>
  </p:normalViewPr>
  <p:slideViewPr>
    <p:cSldViewPr snapToGrid="0">
      <p:cViewPr varScale="1">
        <p:scale>
          <a:sx n="100" d="100"/>
          <a:sy n="100" d="100"/>
        </p:scale>
        <p:origin x="65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200DA9-2A9A-4728-B851-22CCB1697066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E54CFEC-94D3-49E5-BA6A-D67354E233A3}">
      <dgm:prSet/>
      <dgm:spPr/>
      <dgm:t>
        <a:bodyPr/>
        <a:lstStyle/>
        <a:p>
          <a:r>
            <a:rPr lang="en-US" b="0" i="0"/>
            <a:t>Citizenship Laws</a:t>
          </a:r>
          <a:endParaRPr lang="en-US"/>
        </a:p>
      </dgm:t>
    </dgm:pt>
    <dgm:pt modelId="{315B0EBD-8C37-46BB-B815-71286E0938A0}" type="parTrans" cxnId="{3427A01A-3388-4296-B0B5-EE36E491DBFD}">
      <dgm:prSet/>
      <dgm:spPr/>
      <dgm:t>
        <a:bodyPr/>
        <a:lstStyle/>
        <a:p>
          <a:endParaRPr lang="en-US"/>
        </a:p>
      </dgm:t>
    </dgm:pt>
    <dgm:pt modelId="{B2E67BB3-473B-4958-9C07-4A4A5221936F}" type="sibTrans" cxnId="{3427A01A-3388-4296-B0B5-EE36E491DBFD}">
      <dgm:prSet/>
      <dgm:spPr/>
      <dgm:t>
        <a:bodyPr/>
        <a:lstStyle/>
        <a:p>
          <a:endParaRPr lang="en-US"/>
        </a:p>
      </dgm:t>
    </dgm:pt>
    <dgm:pt modelId="{BB7A38C4-6B9B-414D-9016-CCA1FEC7E0C1}">
      <dgm:prSet/>
      <dgm:spPr/>
      <dgm:t>
        <a:bodyPr/>
        <a:lstStyle/>
        <a:p>
          <a:r>
            <a:rPr lang="en-US" b="0" i="0"/>
            <a:t>State Control</a:t>
          </a:r>
          <a:endParaRPr lang="en-US"/>
        </a:p>
      </dgm:t>
    </dgm:pt>
    <dgm:pt modelId="{E7F55C31-6492-4221-8734-28049377C36F}" type="parTrans" cxnId="{79A0DE8A-D04D-445F-B44E-20AC83B1CDDE}">
      <dgm:prSet/>
      <dgm:spPr/>
      <dgm:t>
        <a:bodyPr/>
        <a:lstStyle/>
        <a:p>
          <a:endParaRPr lang="en-US"/>
        </a:p>
      </dgm:t>
    </dgm:pt>
    <dgm:pt modelId="{18593B74-7CC4-48DF-B4CF-0632B3B885EE}" type="sibTrans" cxnId="{79A0DE8A-D04D-445F-B44E-20AC83B1CDDE}">
      <dgm:prSet/>
      <dgm:spPr/>
      <dgm:t>
        <a:bodyPr/>
        <a:lstStyle/>
        <a:p>
          <a:endParaRPr lang="en-US"/>
        </a:p>
      </dgm:t>
    </dgm:pt>
    <dgm:pt modelId="{97F61CD3-F189-4E2D-805D-E5CF4B4DFC76}">
      <dgm:prSet/>
      <dgm:spPr/>
      <dgm:t>
        <a:bodyPr/>
        <a:lstStyle/>
        <a:p>
          <a:r>
            <a:rPr lang="en-US" b="0" i="0"/>
            <a:t>External Ascription &amp; Boundary Permeability</a:t>
          </a:r>
          <a:endParaRPr lang="en-US"/>
        </a:p>
      </dgm:t>
    </dgm:pt>
    <dgm:pt modelId="{95CB615D-0A8E-4FC3-934E-BED5E0660FBB}" type="parTrans" cxnId="{68596587-44ED-4511-9C5F-06D5887E2902}">
      <dgm:prSet/>
      <dgm:spPr/>
      <dgm:t>
        <a:bodyPr/>
        <a:lstStyle/>
        <a:p>
          <a:endParaRPr lang="en-US"/>
        </a:p>
      </dgm:t>
    </dgm:pt>
    <dgm:pt modelId="{CDF2838A-BEF8-43F9-BFE1-851C88034AA3}" type="sibTrans" cxnId="{68596587-44ED-4511-9C5F-06D5887E2902}">
      <dgm:prSet/>
      <dgm:spPr/>
      <dgm:t>
        <a:bodyPr/>
        <a:lstStyle/>
        <a:p>
          <a:endParaRPr lang="en-US"/>
        </a:p>
      </dgm:t>
    </dgm:pt>
    <dgm:pt modelId="{8DFEF77A-D1D4-4942-8010-E181B8AB780A}">
      <dgm:prSet/>
      <dgm:spPr/>
      <dgm:t>
        <a:bodyPr/>
        <a:lstStyle/>
        <a:p>
          <a:r>
            <a:rPr lang="en-US" b="0" i="0"/>
            <a:t>Criminalization</a:t>
          </a:r>
          <a:endParaRPr lang="en-US"/>
        </a:p>
      </dgm:t>
    </dgm:pt>
    <dgm:pt modelId="{98FEB1F0-0C27-4BE0-AF50-7BF02995C086}" type="parTrans" cxnId="{2BDC5C60-EA36-4C88-8D8D-6570EB95F268}">
      <dgm:prSet/>
      <dgm:spPr/>
      <dgm:t>
        <a:bodyPr/>
        <a:lstStyle/>
        <a:p>
          <a:endParaRPr lang="en-US"/>
        </a:p>
      </dgm:t>
    </dgm:pt>
    <dgm:pt modelId="{A9AECC2A-7D78-4BD1-98C7-512B67238155}" type="sibTrans" cxnId="{2BDC5C60-EA36-4C88-8D8D-6570EB95F268}">
      <dgm:prSet/>
      <dgm:spPr/>
      <dgm:t>
        <a:bodyPr/>
        <a:lstStyle/>
        <a:p>
          <a:endParaRPr lang="en-US"/>
        </a:p>
      </dgm:t>
    </dgm:pt>
    <dgm:pt modelId="{2F4DBA25-1E94-4657-AA50-FB4BB936DFCE}">
      <dgm:prSet/>
      <dgm:spPr/>
      <dgm:t>
        <a:bodyPr/>
        <a:lstStyle/>
        <a:p>
          <a:r>
            <a:rPr lang="en-US" b="0" i="0"/>
            <a:t>Geography and/or Spatial Segregation</a:t>
          </a:r>
          <a:endParaRPr lang="en-US"/>
        </a:p>
      </dgm:t>
    </dgm:pt>
    <dgm:pt modelId="{35300C62-F219-4B90-92FD-8DD884B24F39}" type="parTrans" cxnId="{B6D73C26-5F5E-41F5-801D-11BD7D716095}">
      <dgm:prSet/>
      <dgm:spPr/>
      <dgm:t>
        <a:bodyPr/>
        <a:lstStyle/>
        <a:p>
          <a:endParaRPr lang="en-US"/>
        </a:p>
      </dgm:t>
    </dgm:pt>
    <dgm:pt modelId="{4A914273-22BE-4098-80E8-8AE8377A838E}" type="sibTrans" cxnId="{B6D73C26-5F5E-41F5-801D-11BD7D716095}">
      <dgm:prSet/>
      <dgm:spPr/>
      <dgm:t>
        <a:bodyPr/>
        <a:lstStyle/>
        <a:p>
          <a:endParaRPr lang="en-US"/>
        </a:p>
      </dgm:t>
    </dgm:pt>
    <dgm:pt modelId="{99696293-45AE-4D41-9A03-5E0FDBB3DE6C}">
      <dgm:prSet/>
      <dgm:spPr/>
      <dgm:t>
        <a:bodyPr/>
        <a:lstStyle/>
        <a:p>
          <a:r>
            <a:rPr lang="en-US" b="0" i="0"/>
            <a:t>Socioeconomic status</a:t>
          </a:r>
          <a:endParaRPr lang="en-US"/>
        </a:p>
      </dgm:t>
    </dgm:pt>
    <dgm:pt modelId="{573AEF49-404A-470D-98F9-E43CC0318E79}" type="parTrans" cxnId="{28DDBB74-7761-4E15-93F6-4D63F20352A8}">
      <dgm:prSet/>
      <dgm:spPr/>
      <dgm:t>
        <a:bodyPr/>
        <a:lstStyle/>
        <a:p>
          <a:endParaRPr lang="en-US"/>
        </a:p>
      </dgm:t>
    </dgm:pt>
    <dgm:pt modelId="{2E7AEF40-A8FB-4256-B6CA-7BB318D207AA}" type="sibTrans" cxnId="{28DDBB74-7761-4E15-93F6-4D63F20352A8}">
      <dgm:prSet/>
      <dgm:spPr/>
      <dgm:t>
        <a:bodyPr/>
        <a:lstStyle/>
        <a:p>
          <a:endParaRPr lang="en-US"/>
        </a:p>
      </dgm:t>
    </dgm:pt>
    <dgm:pt modelId="{80313AE6-F4F6-409F-B56D-10E2BAEDA39F}">
      <dgm:prSet/>
      <dgm:spPr/>
      <dgm:t>
        <a:bodyPr/>
        <a:lstStyle/>
        <a:p>
          <a:r>
            <a:rPr lang="en-US" b="0" i="0"/>
            <a:t>Popular &amp; Political Discourse and Images</a:t>
          </a:r>
          <a:endParaRPr lang="en-US"/>
        </a:p>
      </dgm:t>
    </dgm:pt>
    <dgm:pt modelId="{684C55C3-5FC1-48D3-82DC-6D36460BB47E}" type="parTrans" cxnId="{B07F9B96-DA45-46F4-8659-F267B581FB62}">
      <dgm:prSet/>
      <dgm:spPr/>
      <dgm:t>
        <a:bodyPr/>
        <a:lstStyle/>
        <a:p>
          <a:endParaRPr lang="en-US"/>
        </a:p>
      </dgm:t>
    </dgm:pt>
    <dgm:pt modelId="{1D38FB2A-0813-4D0B-876B-D5219FBEED15}" type="sibTrans" cxnId="{B07F9B96-DA45-46F4-8659-F267B581FB62}">
      <dgm:prSet/>
      <dgm:spPr/>
      <dgm:t>
        <a:bodyPr/>
        <a:lstStyle/>
        <a:p>
          <a:endParaRPr lang="en-US"/>
        </a:p>
      </dgm:t>
    </dgm:pt>
    <dgm:pt modelId="{E8A9439E-272D-44A2-BF5A-E10742CFE0C3}">
      <dgm:prSet/>
      <dgm:spPr/>
      <dgm:t>
        <a:bodyPr/>
        <a:lstStyle/>
        <a:p>
          <a:r>
            <a:rPr lang="en-US" b="0" i="0"/>
            <a:t>Daily interactions, experiences, and cognition</a:t>
          </a:r>
          <a:endParaRPr lang="en-US"/>
        </a:p>
      </dgm:t>
    </dgm:pt>
    <dgm:pt modelId="{667CA806-AF20-45C0-A60E-E5BCD2F205E2}" type="parTrans" cxnId="{3EBC72E8-5A35-4282-B13B-DED25BB162D9}">
      <dgm:prSet/>
      <dgm:spPr/>
      <dgm:t>
        <a:bodyPr/>
        <a:lstStyle/>
        <a:p>
          <a:endParaRPr lang="en-US"/>
        </a:p>
      </dgm:t>
    </dgm:pt>
    <dgm:pt modelId="{96680360-4A16-4E94-94D5-41937DF206B4}" type="sibTrans" cxnId="{3EBC72E8-5A35-4282-B13B-DED25BB162D9}">
      <dgm:prSet/>
      <dgm:spPr/>
      <dgm:t>
        <a:bodyPr/>
        <a:lstStyle/>
        <a:p>
          <a:endParaRPr lang="en-US"/>
        </a:p>
      </dgm:t>
    </dgm:pt>
    <dgm:pt modelId="{A21CAE61-303D-4FF9-BD2A-CC1ABFAFD6B6}">
      <dgm:prSet/>
      <dgm:spPr/>
      <dgm:t>
        <a:bodyPr/>
        <a:lstStyle/>
        <a:p>
          <a:r>
            <a:rPr lang="en-US" b="0" i="0"/>
            <a:t>International Racialized Relationships</a:t>
          </a:r>
          <a:endParaRPr lang="en-US"/>
        </a:p>
      </dgm:t>
    </dgm:pt>
    <dgm:pt modelId="{80E8A90F-F0AF-4F5B-8D25-18D587F0ECDA}" type="parTrans" cxnId="{462D6B21-6665-41A1-8BCE-A63DC30A331D}">
      <dgm:prSet/>
      <dgm:spPr/>
      <dgm:t>
        <a:bodyPr/>
        <a:lstStyle/>
        <a:p>
          <a:endParaRPr lang="en-US"/>
        </a:p>
      </dgm:t>
    </dgm:pt>
    <dgm:pt modelId="{B979D430-1AD3-4CD3-BAA6-98B97B0290AF}" type="sibTrans" cxnId="{462D6B21-6665-41A1-8BCE-A63DC30A331D}">
      <dgm:prSet/>
      <dgm:spPr/>
      <dgm:t>
        <a:bodyPr/>
        <a:lstStyle/>
        <a:p>
          <a:endParaRPr lang="en-US"/>
        </a:p>
      </dgm:t>
    </dgm:pt>
    <dgm:pt modelId="{57322A80-9C9F-4719-992B-D44A5E7D2CD6}">
      <dgm:prSet/>
      <dgm:spPr/>
      <dgm:t>
        <a:bodyPr/>
        <a:lstStyle/>
        <a:p>
          <a:r>
            <a:rPr lang="en-US" b="0" i="0"/>
            <a:t>Anti-Racist Efforts</a:t>
          </a:r>
          <a:endParaRPr lang="en-US"/>
        </a:p>
      </dgm:t>
    </dgm:pt>
    <dgm:pt modelId="{6AF908DA-5145-4806-ABE3-241DA55548E5}" type="parTrans" cxnId="{5335ACFB-1672-466B-A0F2-4B4D89C343E3}">
      <dgm:prSet/>
      <dgm:spPr/>
      <dgm:t>
        <a:bodyPr/>
        <a:lstStyle/>
        <a:p>
          <a:endParaRPr lang="en-US"/>
        </a:p>
      </dgm:t>
    </dgm:pt>
    <dgm:pt modelId="{82CAA3F3-A20A-44C7-B422-7899469D2FF5}" type="sibTrans" cxnId="{5335ACFB-1672-466B-A0F2-4B4D89C343E3}">
      <dgm:prSet/>
      <dgm:spPr/>
      <dgm:t>
        <a:bodyPr/>
        <a:lstStyle/>
        <a:p>
          <a:endParaRPr lang="en-US"/>
        </a:p>
      </dgm:t>
    </dgm:pt>
    <dgm:pt modelId="{C2F4E303-E66C-8641-AFA8-2D4216652CE0}" type="pres">
      <dgm:prSet presAssocID="{99200DA9-2A9A-4728-B851-22CCB1697066}" presName="vert0" presStyleCnt="0">
        <dgm:presLayoutVars>
          <dgm:dir/>
          <dgm:animOne val="branch"/>
          <dgm:animLvl val="lvl"/>
        </dgm:presLayoutVars>
      </dgm:prSet>
      <dgm:spPr/>
    </dgm:pt>
    <dgm:pt modelId="{55E39AED-0A3A-A54E-9B6B-A4889E140CE7}" type="pres">
      <dgm:prSet presAssocID="{7E54CFEC-94D3-49E5-BA6A-D67354E233A3}" presName="thickLine" presStyleLbl="alignNode1" presStyleIdx="0" presStyleCnt="10"/>
      <dgm:spPr/>
    </dgm:pt>
    <dgm:pt modelId="{E176AF6A-618C-6D45-8AB0-C6AC3F45A881}" type="pres">
      <dgm:prSet presAssocID="{7E54CFEC-94D3-49E5-BA6A-D67354E233A3}" presName="horz1" presStyleCnt="0"/>
      <dgm:spPr/>
    </dgm:pt>
    <dgm:pt modelId="{41C99275-3A1B-B847-B14E-BF2805B28100}" type="pres">
      <dgm:prSet presAssocID="{7E54CFEC-94D3-49E5-BA6A-D67354E233A3}" presName="tx1" presStyleLbl="revTx" presStyleIdx="0" presStyleCnt="10"/>
      <dgm:spPr/>
    </dgm:pt>
    <dgm:pt modelId="{46151009-9EC2-2C42-AED3-899729590A6B}" type="pres">
      <dgm:prSet presAssocID="{7E54CFEC-94D3-49E5-BA6A-D67354E233A3}" presName="vert1" presStyleCnt="0"/>
      <dgm:spPr/>
    </dgm:pt>
    <dgm:pt modelId="{BFC84D07-0333-DC40-B598-EF4CD3D345CA}" type="pres">
      <dgm:prSet presAssocID="{BB7A38C4-6B9B-414D-9016-CCA1FEC7E0C1}" presName="thickLine" presStyleLbl="alignNode1" presStyleIdx="1" presStyleCnt="10"/>
      <dgm:spPr/>
    </dgm:pt>
    <dgm:pt modelId="{035E806B-B8A2-4B43-9AD1-38CD3CB9A3C3}" type="pres">
      <dgm:prSet presAssocID="{BB7A38C4-6B9B-414D-9016-CCA1FEC7E0C1}" presName="horz1" presStyleCnt="0"/>
      <dgm:spPr/>
    </dgm:pt>
    <dgm:pt modelId="{767D90AC-3342-E042-A99E-5346DA1BA685}" type="pres">
      <dgm:prSet presAssocID="{BB7A38C4-6B9B-414D-9016-CCA1FEC7E0C1}" presName="tx1" presStyleLbl="revTx" presStyleIdx="1" presStyleCnt="10"/>
      <dgm:spPr/>
    </dgm:pt>
    <dgm:pt modelId="{380AF973-93CE-2949-BF35-BDF9B9471949}" type="pres">
      <dgm:prSet presAssocID="{BB7A38C4-6B9B-414D-9016-CCA1FEC7E0C1}" presName="vert1" presStyleCnt="0"/>
      <dgm:spPr/>
    </dgm:pt>
    <dgm:pt modelId="{7DDF07C5-65EE-0647-9FF8-3CAF34260E0C}" type="pres">
      <dgm:prSet presAssocID="{97F61CD3-F189-4E2D-805D-E5CF4B4DFC76}" presName="thickLine" presStyleLbl="alignNode1" presStyleIdx="2" presStyleCnt="10"/>
      <dgm:spPr/>
    </dgm:pt>
    <dgm:pt modelId="{B4C5ADD3-DE82-3143-98AE-08B74E501E36}" type="pres">
      <dgm:prSet presAssocID="{97F61CD3-F189-4E2D-805D-E5CF4B4DFC76}" presName="horz1" presStyleCnt="0"/>
      <dgm:spPr/>
    </dgm:pt>
    <dgm:pt modelId="{BB854A41-FDAA-D64E-8677-BA8AD7FF32BD}" type="pres">
      <dgm:prSet presAssocID="{97F61CD3-F189-4E2D-805D-E5CF4B4DFC76}" presName="tx1" presStyleLbl="revTx" presStyleIdx="2" presStyleCnt="10"/>
      <dgm:spPr/>
    </dgm:pt>
    <dgm:pt modelId="{D1136A2A-2E89-2D4A-83AA-9C7726AB320C}" type="pres">
      <dgm:prSet presAssocID="{97F61CD3-F189-4E2D-805D-E5CF4B4DFC76}" presName="vert1" presStyleCnt="0"/>
      <dgm:spPr/>
    </dgm:pt>
    <dgm:pt modelId="{258DAC34-DA98-484E-943C-DC5201D93BD3}" type="pres">
      <dgm:prSet presAssocID="{8DFEF77A-D1D4-4942-8010-E181B8AB780A}" presName="thickLine" presStyleLbl="alignNode1" presStyleIdx="3" presStyleCnt="10"/>
      <dgm:spPr/>
    </dgm:pt>
    <dgm:pt modelId="{2A16723E-98C3-FF4F-B6D1-579F0EA876DB}" type="pres">
      <dgm:prSet presAssocID="{8DFEF77A-D1D4-4942-8010-E181B8AB780A}" presName="horz1" presStyleCnt="0"/>
      <dgm:spPr/>
    </dgm:pt>
    <dgm:pt modelId="{98531613-678B-4D4E-99F0-58C10D1BF27D}" type="pres">
      <dgm:prSet presAssocID="{8DFEF77A-D1D4-4942-8010-E181B8AB780A}" presName="tx1" presStyleLbl="revTx" presStyleIdx="3" presStyleCnt="10"/>
      <dgm:spPr/>
    </dgm:pt>
    <dgm:pt modelId="{19E7932C-64FC-B944-BAB2-FB6038831471}" type="pres">
      <dgm:prSet presAssocID="{8DFEF77A-D1D4-4942-8010-E181B8AB780A}" presName="vert1" presStyleCnt="0"/>
      <dgm:spPr/>
    </dgm:pt>
    <dgm:pt modelId="{F49A3A69-D73C-B345-9D75-A522A34403E5}" type="pres">
      <dgm:prSet presAssocID="{2F4DBA25-1E94-4657-AA50-FB4BB936DFCE}" presName="thickLine" presStyleLbl="alignNode1" presStyleIdx="4" presStyleCnt="10"/>
      <dgm:spPr/>
    </dgm:pt>
    <dgm:pt modelId="{5C4D8A03-F319-8F4A-B988-3DB237CC0947}" type="pres">
      <dgm:prSet presAssocID="{2F4DBA25-1E94-4657-AA50-FB4BB936DFCE}" presName="horz1" presStyleCnt="0"/>
      <dgm:spPr/>
    </dgm:pt>
    <dgm:pt modelId="{2C016FEC-3E0F-1741-BE46-6C71888874C3}" type="pres">
      <dgm:prSet presAssocID="{2F4DBA25-1E94-4657-AA50-FB4BB936DFCE}" presName="tx1" presStyleLbl="revTx" presStyleIdx="4" presStyleCnt="10"/>
      <dgm:spPr/>
    </dgm:pt>
    <dgm:pt modelId="{7FCAF5E2-AABB-6C4E-9AEF-E8242A4DE932}" type="pres">
      <dgm:prSet presAssocID="{2F4DBA25-1E94-4657-AA50-FB4BB936DFCE}" presName="vert1" presStyleCnt="0"/>
      <dgm:spPr/>
    </dgm:pt>
    <dgm:pt modelId="{D7BC72AB-FEEE-7647-8FE3-AA28E8F507E1}" type="pres">
      <dgm:prSet presAssocID="{99696293-45AE-4D41-9A03-5E0FDBB3DE6C}" presName="thickLine" presStyleLbl="alignNode1" presStyleIdx="5" presStyleCnt="10"/>
      <dgm:spPr/>
    </dgm:pt>
    <dgm:pt modelId="{A6EB36BD-F859-C049-A11C-00A36A70C87E}" type="pres">
      <dgm:prSet presAssocID="{99696293-45AE-4D41-9A03-5E0FDBB3DE6C}" presName="horz1" presStyleCnt="0"/>
      <dgm:spPr/>
    </dgm:pt>
    <dgm:pt modelId="{2B6E5C02-DF3F-AB4B-9BE7-BE8FB0C01740}" type="pres">
      <dgm:prSet presAssocID="{99696293-45AE-4D41-9A03-5E0FDBB3DE6C}" presName="tx1" presStyleLbl="revTx" presStyleIdx="5" presStyleCnt="10"/>
      <dgm:spPr/>
    </dgm:pt>
    <dgm:pt modelId="{AFF168B6-66C8-BE46-8383-FAFE04057F53}" type="pres">
      <dgm:prSet presAssocID="{99696293-45AE-4D41-9A03-5E0FDBB3DE6C}" presName="vert1" presStyleCnt="0"/>
      <dgm:spPr/>
    </dgm:pt>
    <dgm:pt modelId="{B46FBE72-2C2B-644A-9532-EDDEF4D7C744}" type="pres">
      <dgm:prSet presAssocID="{80313AE6-F4F6-409F-B56D-10E2BAEDA39F}" presName="thickLine" presStyleLbl="alignNode1" presStyleIdx="6" presStyleCnt="10"/>
      <dgm:spPr/>
    </dgm:pt>
    <dgm:pt modelId="{6C02F41D-F284-694A-A805-899746109807}" type="pres">
      <dgm:prSet presAssocID="{80313AE6-F4F6-409F-B56D-10E2BAEDA39F}" presName="horz1" presStyleCnt="0"/>
      <dgm:spPr/>
    </dgm:pt>
    <dgm:pt modelId="{5D7A2CEC-73B7-5F42-A659-FC59529EA1BA}" type="pres">
      <dgm:prSet presAssocID="{80313AE6-F4F6-409F-B56D-10E2BAEDA39F}" presName="tx1" presStyleLbl="revTx" presStyleIdx="6" presStyleCnt="10"/>
      <dgm:spPr/>
    </dgm:pt>
    <dgm:pt modelId="{2224A7C6-7073-9144-9DC4-9BC299BD7BA5}" type="pres">
      <dgm:prSet presAssocID="{80313AE6-F4F6-409F-B56D-10E2BAEDA39F}" presName="vert1" presStyleCnt="0"/>
      <dgm:spPr/>
    </dgm:pt>
    <dgm:pt modelId="{5AA9A6AF-9733-E843-BB64-C8A93CA48C01}" type="pres">
      <dgm:prSet presAssocID="{E8A9439E-272D-44A2-BF5A-E10742CFE0C3}" presName="thickLine" presStyleLbl="alignNode1" presStyleIdx="7" presStyleCnt="10"/>
      <dgm:spPr/>
    </dgm:pt>
    <dgm:pt modelId="{5332A264-FB97-7F4D-A6E7-D7DE87D0014B}" type="pres">
      <dgm:prSet presAssocID="{E8A9439E-272D-44A2-BF5A-E10742CFE0C3}" presName="horz1" presStyleCnt="0"/>
      <dgm:spPr/>
    </dgm:pt>
    <dgm:pt modelId="{081D8F51-C932-3143-8E3B-3B02E7E32C98}" type="pres">
      <dgm:prSet presAssocID="{E8A9439E-272D-44A2-BF5A-E10742CFE0C3}" presName="tx1" presStyleLbl="revTx" presStyleIdx="7" presStyleCnt="10"/>
      <dgm:spPr/>
    </dgm:pt>
    <dgm:pt modelId="{FB3EE7E3-2B48-024A-84EC-5CE05B70AE66}" type="pres">
      <dgm:prSet presAssocID="{E8A9439E-272D-44A2-BF5A-E10742CFE0C3}" presName="vert1" presStyleCnt="0"/>
      <dgm:spPr/>
    </dgm:pt>
    <dgm:pt modelId="{DC532A51-1BD0-2141-B72B-E0BCFE67B389}" type="pres">
      <dgm:prSet presAssocID="{A21CAE61-303D-4FF9-BD2A-CC1ABFAFD6B6}" presName="thickLine" presStyleLbl="alignNode1" presStyleIdx="8" presStyleCnt="10"/>
      <dgm:spPr/>
    </dgm:pt>
    <dgm:pt modelId="{6C016A87-4867-C349-A124-A4BCE08E6423}" type="pres">
      <dgm:prSet presAssocID="{A21CAE61-303D-4FF9-BD2A-CC1ABFAFD6B6}" presName="horz1" presStyleCnt="0"/>
      <dgm:spPr/>
    </dgm:pt>
    <dgm:pt modelId="{61A4F274-6845-5641-8781-58DD6B64F8ED}" type="pres">
      <dgm:prSet presAssocID="{A21CAE61-303D-4FF9-BD2A-CC1ABFAFD6B6}" presName="tx1" presStyleLbl="revTx" presStyleIdx="8" presStyleCnt="10"/>
      <dgm:spPr/>
    </dgm:pt>
    <dgm:pt modelId="{C819A306-AEE6-C04F-BEDB-C69743790F5D}" type="pres">
      <dgm:prSet presAssocID="{A21CAE61-303D-4FF9-BD2A-CC1ABFAFD6B6}" presName="vert1" presStyleCnt="0"/>
      <dgm:spPr/>
    </dgm:pt>
    <dgm:pt modelId="{1D671BB8-10EB-5847-8039-1977486C42F8}" type="pres">
      <dgm:prSet presAssocID="{57322A80-9C9F-4719-992B-D44A5E7D2CD6}" presName="thickLine" presStyleLbl="alignNode1" presStyleIdx="9" presStyleCnt="10"/>
      <dgm:spPr/>
    </dgm:pt>
    <dgm:pt modelId="{FC3402DF-D78F-954F-A758-4E9A94230693}" type="pres">
      <dgm:prSet presAssocID="{57322A80-9C9F-4719-992B-D44A5E7D2CD6}" presName="horz1" presStyleCnt="0"/>
      <dgm:spPr/>
    </dgm:pt>
    <dgm:pt modelId="{6B915116-FF30-6743-81A1-AFCF02A757B3}" type="pres">
      <dgm:prSet presAssocID="{57322A80-9C9F-4719-992B-D44A5E7D2CD6}" presName="tx1" presStyleLbl="revTx" presStyleIdx="9" presStyleCnt="10"/>
      <dgm:spPr/>
    </dgm:pt>
    <dgm:pt modelId="{EB3648E6-51E9-2E42-8317-C41D7ECBDB39}" type="pres">
      <dgm:prSet presAssocID="{57322A80-9C9F-4719-992B-D44A5E7D2CD6}" presName="vert1" presStyleCnt="0"/>
      <dgm:spPr/>
    </dgm:pt>
  </dgm:ptLst>
  <dgm:cxnLst>
    <dgm:cxn modelId="{B0908B11-876B-834E-837E-AD1A467323DF}" type="presOf" srcId="{BB7A38C4-6B9B-414D-9016-CCA1FEC7E0C1}" destId="{767D90AC-3342-E042-A99E-5346DA1BA685}" srcOrd="0" destOrd="0" presId="urn:microsoft.com/office/officeart/2008/layout/LinedList"/>
    <dgm:cxn modelId="{3427A01A-3388-4296-B0B5-EE36E491DBFD}" srcId="{99200DA9-2A9A-4728-B851-22CCB1697066}" destId="{7E54CFEC-94D3-49E5-BA6A-D67354E233A3}" srcOrd="0" destOrd="0" parTransId="{315B0EBD-8C37-46BB-B815-71286E0938A0}" sibTransId="{B2E67BB3-473B-4958-9C07-4A4A5221936F}"/>
    <dgm:cxn modelId="{462D6B21-6665-41A1-8BCE-A63DC30A331D}" srcId="{99200DA9-2A9A-4728-B851-22CCB1697066}" destId="{A21CAE61-303D-4FF9-BD2A-CC1ABFAFD6B6}" srcOrd="8" destOrd="0" parTransId="{80E8A90F-F0AF-4F5B-8D25-18D587F0ECDA}" sibTransId="{B979D430-1AD3-4CD3-BAA6-98B97B0290AF}"/>
    <dgm:cxn modelId="{B6D73C26-5F5E-41F5-801D-11BD7D716095}" srcId="{99200DA9-2A9A-4728-B851-22CCB1697066}" destId="{2F4DBA25-1E94-4657-AA50-FB4BB936DFCE}" srcOrd="4" destOrd="0" parTransId="{35300C62-F219-4B90-92FD-8DD884B24F39}" sibTransId="{4A914273-22BE-4098-80E8-8AE8377A838E}"/>
    <dgm:cxn modelId="{1AB6435C-92FA-2C4D-A1DB-9AEF796BC06A}" type="presOf" srcId="{8DFEF77A-D1D4-4942-8010-E181B8AB780A}" destId="{98531613-678B-4D4E-99F0-58C10D1BF27D}" srcOrd="0" destOrd="0" presId="urn:microsoft.com/office/officeart/2008/layout/LinedList"/>
    <dgm:cxn modelId="{2BDC5C60-EA36-4C88-8D8D-6570EB95F268}" srcId="{99200DA9-2A9A-4728-B851-22CCB1697066}" destId="{8DFEF77A-D1D4-4942-8010-E181B8AB780A}" srcOrd="3" destOrd="0" parTransId="{98FEB1F0-0C27-4BE0-AF50-7BF02995C086}" sibTransId="{A9AECC2A-7D78-4BD1-98C7-512B67238155}"/>
    <dgm:cxn modelId="{0615FD4E-EFC3-CA47-A3B9-EEBC49B95B7F}" type="presOf" srcId="{97F61CD3-F189-4E2D-805D-E5CF4B4DFC76}" destId="{BB854A41-FDAA-D64E-8677-BA8AD7FF32BD}" srcOrd="0" destOrd="0" presId="urn:microsoft.com/office/officeart/2008/layout/LinedList"/>
    <dgm:cxn modelId="{D4B91954-D686-3244-AED7-6034FBFB0122}" type="presOf" srcId="{E8A9439E-272D-44A2-BF5A-E10742CFE0C3}" destId="{081D8F51-C932-3143-8E3B-3B02E7E32C98}" srcOrd="0" destOrd="0" presId="urn:microsoft.com/office/officeart/2008/layout/LinedList"/>
    <dgm:cxn modelId="{28DDBB74-7761-4E15-93F6-4D63F20352A8}" srcId="{99200DA9-2A9A-4728-B851-22CCB1697066}" destId="{99696293-45AE-4D41-9A03-5E0FDBB3DE6C}" srcOrd="5" destOrd="0" parTransId="{573AEF49-404A-470D-98F9-E43CC0318E79}" sibTransId="{2E7AEF40-A8FB-4256-B6CA-7BB318D207AA}"/>
    <dgm:cxn modelId="{709E2A75-01E2-EA4D-B00D-6CEDAE5F085F}" type="presOf" srcId="{99696293-45AE-4D41-9A03-5E0FDBB3DE6C}" destId="{2B6E5C02-DF3F-AB4B-9BE7-BE8FB0C01740}" srcOrd="0" destOrd="0" presId="urn:microsoft.com/office/officeart/2008/layout/LinedList"/>
    <dgm:cxn modelId="{68596587-44ED-4511-9C5F-06D5887E2902}" srcId="{99200DA9-2A9A-4728-B851-22CCB1697066}" destId="{97F61CD3-F189-4E2D-805D-E5CF4B4DFC76}" srcOrd="2" destOrd="0" parTransId="{95CB615D-0A8E-4FC3-934E-BED5E0660FBB}" sibTransId="{CDF2838A-BEF8-43F9-BFE1-851C88034AA3}"/>
    <dgm:cxn modelId="{79A0DE8A-D04D-445F-B44E-20AC83B1CDDE}" srcId="{99200DA9-2A9A-4728-B851-22CCB1697066}" destId="{BB7A38C4-6B9B-414D-9016-CCA1FEC7E0C1}" srcOrd="1" destOrd="0" parTransId="{E7F55C31-6492-4221-8734-28049377C36F}" sibTransId="{18593B74-7CC4-48DF-B4CF-0632B3B885EE}"/>
    <dgm:cxn modelId="{29FB2D91-C843-2241-9486-A85208104B38}" type="presOf" srcId="{A21CAE61-303D-4FF9-BD2A-CC1ABFAFD6B6}" destId="{61A4F274-6845-5641-8781-58DD6B64F8ED}" srcOrd="0" destOrd="0" presId="urn:microsoft.com/office/officeart/2008/layout/LinedList"/>
    <dgm:cxn modelId="{B07F9B96-DA45-46F4-8659-F267B581FB62}" srcId="{99200DA9-2A9A-4728-B851-22CCB1697066}" destId="{80313AE6-F4F6-409F-B56D-10E2BAEDA39F}" srcOrd="6" destOrd="0" parTransId="{684C55C3-5FC1-48D3-82DC-6D36460BB47E}" sibTransId="{1D38FB2A-0813-4D0B-876B-D5219FBEED15}"/>
    <dgm:cxn modelId="{FCF123AB-5526-A14C-8251-A462BC1D7CD7}" type="presOf" srcId="{80313AE6-F4F6-409F-B56D-10E2BAEDA39F}" destId="{5D7A2CEC-73B7-5F42-A659-FC59529EA1BA}" srcOrd="0" destOrd="0" presId="urn:microsoft.com/office/officeart/2008/layout/LinedList"/>
    <dgm:cxn modelId="{6EFAF7D3-DC8C-E743-BE7B-1F9F431443D9}" type="presOf" srcId="{7E54CFEC-94D3-49E5-BA6A-D67354E233A3}" destId="{41C99275-3A1B-B847-B14E-BF2805B28100}" srcOrd="0" destOrd="0" presId="urn:microsoft.com/office/officeart/2008/layout/LinedList"/>
    <dgm:cxn modelId="{653179E2-39AE-7D48-A0EB-9D6EA67D1CA4}" type="presOf" srcId="{2F4DBA25-1E94-4657-AA50-FB4BB936DFCE}" destId="{2C016FEC-3E0F-1741-BE46-6C71888874C3}" srcOrd="0" destOrd="0" presId="urn:microsoft.com/office/officeart/2008/layout/LinedList"/>
    <dgm:cxn modelId="{3EBC72E8-5A35-4282-B13B-DED25BB162D9}" srcId="{99200DA9-2A9A-4728-B851-22CCB1697066}" destId="{E8A9439E-272D-44A2-BF5A-E10742CFE0C3}" srcOrd="7" destOrd="0" parTransId="{667CA806-AF20-45C0-A60E-E5BCD2F205E2}" sibTransId="{96680360-4A16-4E94-94D5-41937DF206B4}"/>
    <dgm:cxn modelId="{D3DE5EFB-4F14-7B46-8821-F364490075E6}" type="presOf" srcId="{99200DA9-2A9A-4728-B851-22CCB1697066}" destId="{C2F4E303-E66C-8641-AFA8-2D4216652CE0}" srcOrd="0" destOrd="0" presId="urn:microsoft.com/office/officeart/2008/layout/LinedList"/>
    <dgm:cxn modelId="{5335ACFB-1672-466B-A0F2-4B4D89C343E3}" srcId="{99200DA9-2A9A-4728-B851-22CCB1697066}" destId="{57322A80-9C9F-4719-992B-D44A5E7D2CD6}" srcOrd="9" destOrd="0" parTransId="{6AF908DA-5145-4806-ABE3-241DA55548E5}" sibTransId="{82CAA3F3-A20A-44C7-B422-7899469D2FF5}"/>
    <dgm:cxn modelId="{FE956CFC-EF06-2743-952E-D22FAC8C1491}" type="presOf" srcId="{57322A80-9C9F-4719-992B-D44A5E7D2CD6}" destId="{6B915116-FF30-6743-81A1-AFCF02A757B3}" srcOrd="0" destOrd="0" presId="urn:microsoft.com/office/officeart/2008/layout/LinedList"/>
    <dgm:cxn modelId="{01C1C2F2-7C23-F046-BC8C-E10769CA1B2B}" type="presParOf" srcId="{C2F4E303-E66C-8641-AFA8-2D4216652CE0}" destId="{55E39AED-0A3A-A54E-9B6B-A4889E140CE7}" srcOrd="0" destOrd="0" presId="urn:microsoft.com/office/officeart/2008/layout/LinedList"/>
    <dgm:cxn modelId="{523A033D-9DAF-B748-A2A5-4CFEAFA4D80C}" type="presParOf" srcId="{C2F4E303-E66C-8641-AFA8-2D4216652CE0}" destId="{E176AF6A-618C-6D45-8AB0-C6AC3F45A881}" srcOrd="1" destOrd="0" presId="urn:microsoft.com/office/officeart/2008/layout/LinedList"/>
    <dgm:cxn modelId="{2A86E5CB-AE99-7B48-9437-FB63333B9F3E}" type="presParOf" srcId="{E176AF6A-618C-6D45-8AB0-C6AC3F45A881}" destId="{41C99275-3A1B-B847-B14E-BF2805B28100}" srcOrd="0" destOrd="0" presId="urn:microsoft.com/office/officeart/2008/layout/LinedList"/>
    <dgm:cxn modelId="{A14D7FBE-11F2-5245-8F63-6955878480CB}" type="presParOf" srcId="{E176AF6A-618C-6D45-8AB0-C6AC3F45A881}" destId="{46151009-9EC2-2C42-AED3-899729590A6B}" srcOrd="1" destOrd="0" presId="urn:microsoft.com/office/officeart/2008/layout/LinedList"/>
    <dgm:cxn modelId="{C478EBBF-BDA8-7E46-BF26-E04BC31B32E9}" type="presParOf" srcId="{C2F4E303-E66C-8641-AFA8-2D4216652CE0}" destId="{BFC84D07-0333-DC40-B598-EF4CD3D345CA}" srcOrd="2" destOrd="0" presId="urn:microsoft.com/office/officeart/2008/layout/LinedList"/>
    <dgm:cxn modelId="{8A183870-FAE4-684B-8657-0223BA473AE0}" type="presParOf" srcId="{C2F4E303-E66C-8641-AFA8-2D4216652CE0}" destId="{035E806B-B8A2-4B43-9AD1-38CD3CB9A3C3}" srcOrd="3" destOrd="0" presId="urn:microsoft.com/office/officeart/2008/layout/LinedList"/>
    <dgm:cxn modelId="{45A0B99E-08AF-F640-8FEE-EEAEC16CB778}" type="presParOf" srcId="{035E806B-B8A2-4B43-9AD1-38CD3CB9A3C3}" destId="{767D90AC-3342-E042-A99E-5346DA1BA685}" srcOrd="0" destOrd="0" presId="urn:microsoft.com/office/officeart/2008/layout/LinedList"/>
    <dgm:cxn modelId="{09F41094-0C02-D14E-B672-2DD4FF359BB6}" type="presParOf" srcId="{035E806B-B8A2-4B43-9AD1-38CD3CB9A3C3}" destId="{380AF973-93CE-2949-BF35-BDF9B9471949}" srcOrd="1" destOrd="0" presId="urn:microsoft.com/office/officeart/2008/layout/LinedList"/>
    <dgm:cxn modelId="{ECC23CF6-713C-9840-9C2F-FA13A4A987F6}" type="presParOf" srcId="{C2F4E303-E66C-8641-AFA8-2D4216652CE0}" destId="{7DDF07C5-65EE-0647-9FF8-3CAF34260E0C}" srcOrd="4" destOrd="0" presId="urn:microsoft.com/office/officeart/2008/layout/LinedList"/>
    <dgm:cxn modelId="{2D75F201-D5B2-2943-9B14-3F66022A374D}" type="presParOf" srcId="{C2F4E303-E66C-8641-AFA8-2D4216652CE0}" destId="{B4C5ADD3-DE82-3143-98AE-08B74E501E36}" srcOrd="5" destOrd="0" presId="urn:microsoft.com/office/officeart/2008/layout/LinedList"/>
    <dgm:cxn modelId="{6927C9B9-3E9A-5A4E-A9BC-39AC985BCCBA}" type="presParOf" srcId="{B4C5ADD3-DE82-3143-98AE-08B74E501E36}" destId="{BB854A41-FDAA-D64E-8677-BA8AD7FF32BD}" srcOrd="0" destOrd="0" presId="urn:microsoft.com/office/officeart/2008/layout/LinedList"/>
    <dgm:cxn modelId="{1FDE4964-FB75-C745-B197-4940CC6DE57D}" type="presParOf" srcId="{B4C5ADD3-DE82-3143-98AE-08B74E501E36}" destId="{D1136A2A-2E89-2D4A-83AA-9C7726AB320C}" srcOrd="1" destOrd="0" presId="urn:microsoft.com/office/officeart/2008/layout/LinedList"/>
    <dgm:cxn modelId="{EEFC0824-B3E7-B24A-BCC3-2025E6786486}" type="presParOf" srcId="{C2F4E303-E66C-8641-AFA8-2D4216652CE0}" destId="{258DAC34-DA98-484E-943C-DC5201D93BD3}" srcOrd="6" destOrd="0" presId="urn:microsoft.com/office/officeart/2008/layout/LinedList"/>
    <dgm:cxn modelId="{960B9364-483A-014D-A700-1259CF365D05}" type="presParOf" srcId="{C2F4E303-E66C-8641-AFA8-2D4216652CE0}" destId="{2A16723E-98C3-FF4F-B6D1-579F0EA876DB}" srcOrd="7" destOrd="0" presId="urn:microsoft.com/office/officeart/2008/layout/LinedList"/>
    <dgm:cxn modelId="{6602C9BE-47E2-7445-994E-96EE12A5D952}" type="presParOf" srcId="{2A16723E-98C3-FF4F-B6D1-579F0EA876DB}" destId="{98531613-678B-4D4E-99F0-58C10D1BF27D}" srcOrd="0" destOrd="0" presId="urn:microsoft.com/office/officeart/2008/layout/LinedList"/>
    <dgm:cxn modelId="{56BB1041-6BF5-0046-970D-3C46D72D567D}" type="presParOf" srcId="{2A16723E-98C3-FF4F-B6D1-579F0EA876DB}" destId="{19E7932C-64FC-B944-BAB2-FB6038831471}" srcOrd="1" destOrd="0" presId="urn:microsoft.com/office/officeart/2008/layout/LinedList"/>
    <dgm:cxn modelId="{2FAD8AA9-F569-5A4E-BFAB-C4E00CB12FCA}" type="presParOf" srcId="{C2F4E303-E66C-8641-AFA8-2D4216652CE0}" destId="{F49A3A69-D73C-B345-9D75-A522A34403E5}" srcOrd="8" destOrd="0" presId="urn:microsoft.com/office/officeart/2008/layout/LinedList"/>
    <dgm:cxn modelId="{8CA3ED5C-278F-4A42-9E95-5042A7A64618}" type="presParOf" srcId="{C2F4E303-E66C-8641-AFA8-2D4216652CE0}" destId="{5C4D8A03-F319-8F4A-B988-3DB237CC0947}" srcOrd="9" destOrd="0" presId="urn:microsoft.com/office/officeart/2008/layout/LinedList"/>
    <dgm:cxn modelId="{0CF190AA-0E86-9A44-A87A-18466D0830F1}" type="presParOf" srcId="{5C4D8A03-F319-8F4A-B988-3DB237CC0947}" destId="{2C016FEC-3E0F-1741-BE46-6C71888874C3}" srcOrd="0" destOrd="0" presId="urn:microsoft.com/office/officeart/2008/layout/LinedList"/>
    <dgm:cxn modelId="{98A47C5D-FD5E-D84F-BD3A-39A4F4DB00AE}" type="presParOf" srcId="{5C4D8A03-F319-8F4A-B988-3DB237CC0947}" destId="{7FCAF5E2-AABB-6C4E-9AEF-E8242A4DE932}" srcOrd="1" destOrd="0" presId="urn:microsoft.com/office/officeart/2008/layout/LinedList"/>
    <dgm:cxn modelId="{72B3AA5B-D27B-B94E-960E-60C411E4DA13}" type="presParOf" srcId="{C2F4E303-E66C-8641-AFA8-2D4216652CE0}" destId="{D7BC72AB-FEEE-7647-8FE3-AA28E8F507E1}" srcOrd="10" destOrd="0" presId="urn:microsoft.com/office/officeart/2008/layout/LinedList"/>
    <dgm:cxn modelId="{5BC076E4-4E76-3042-9DB6-10A213B93BB0}" type="presParOf" srcId="{C2F4E303-E66C-8641-AFA8-2D4216652CE0}" destId="{A6EB36BD-F859-C049-A11C-00A36A70C87E}" srcOrd="11" destOrd="0" presId="urn:microsoft.com/office/officeart/2008/layout/LinedList"/>
    <dgm:cxn modelId="{A12BDEE3-997F-4145-8C2A-0645A267C868}" type="presParOf" srcId="{A6EB36BD-F859-C049-A11C-00A36A70C87E}" destId="{2B6E5C02-DF3F-AB4B-9BE7-BE8FB0C01740}" srcOrd="0" destOrd="0" presId="urn:microsoft.com/office/officeart/2008/layout/LinedList"/>
    <dgm:cxn modelId="{FE71F258-0956-A34A-AD8E-96F1657DFD78}" type="presParOf" srcId="{A6EB36BD-F859-C049-A11C-00A36A70C87E}" destId="{AFF168B6-66C8-BE46-8383-FAFE04057F53}" srcOrd="1" destOrd="0" presId="urn:microsoft.com/office/officeart/2008/layout/LinedList"/>
    <dgm:cxn modelId="{38607CBF-BC96-3840-9A93-9ABF5D98A845}" type="presParOf" srcId="{C2F4E303-E66C-8641-AFA8-2D4216652CE0}" destId="{B46FBE72-2C2B-644A-9532-EDDEF4D7C744}" srcOrd="12" destOrd="0" presId="urn:microsoft.com/office/officeart/2008/layout/LinedList"/>
    <dgm:cxn modelId="{036B03A5-33D2-8C4E-9D91-60FD1FDCCF33}" type="presParOf" srcId="{C2F4E303-E66C-8641-AFA8-2D4216652CE0}" destId="{6C02F41D-F284-694A-A805-899746109807}" srcOrd="13" destOrd="0" presId="urn:microsoft.com/office/officeart/2008/layout/LinedList"/>
    <dgm:cxn modelId="{0B36654F-1B3F-354D-BC98-8AB3FE5E4FA8}" type="presParOf" srcId="{6C02F41D-F284-694A-A805-899746109807}" destId="{5D7A2CEC-73B7-5F42-A659-FC59529EA1BA}" srcOrd="0" destOrd="0" presId="urn:microsoft.com/office/officeart/2008/layout/LinedList"/>
    <dgm:cxn modelId="{06C08D3A-6756-AD45-8589-2D828874D1F4}" type="presParOf" srcId="{6C02F41D-F284-694A-A805-899746109807}" destId="{2224A7C6-7073-9144-9DC4-9BC299BD7BA5}" srcOrd="1" destOrd="0" presId="urn:microsoft.com/office/officeart/2008/layout/LinedList"/>
    <dgm:cxn modelId="{D07F48F0-12BE-3E45-B6DA-969D417497D2}" type="presParOf" srcId="{C2F4E303-E66C-8641-AFA8-2D4216652CE0}" destId="{5AA9A6AF-9733-E843-BB64-C8A93CA48C01}" srcOrd="14" destOrd="0" presId="urn:microsoft.com/office/officeart/2008/layout/LinedList"/>
    <dgm:cxn modelId="{D9E44565-F958-344E-ADF2-112B53FEEEC1}" type="presParOf" srcId="{C2F4E303-E66C-8641-AFA8-2D4216652CE0}" destId="{5332A264-FB97-7F4D-A6E7-D7DE87D0014B}" srcOrd="15" destOrd="0" presId="urn:microsoft.com/office/officeart/2008/layout/LinedList"/>
    <dgm:cxn modelId="{818256FC-39E0-0247-9518-ADCB097ADE30}" type="presParOf" srcId="{5332A264-FB97-7F4D-A6E7-D7DE87D0014B}" destId="{081D8F51-C932-3143-8E3B-3B02E7E32C98}" srcOrd="0" destOrd="0" presId="urn:microsoft.com/office/officeart/2008/layout/LinedList"/>
    <dgm:cxn modelId="{DC229DE7-130C-4A4C-A755-E78F345C14DD}" type="presParOf" srcId="{5332A264-FB97-7F4D-A6E7-D7DE87D0014B}" destId="{FB3EE7E3-2B48-024A-84EC-5CE05B70AE66}" srcOrd="1" destOrd="0" presId="urn:microsoft.com/office/officeart/2008/layout/LinedList"/>
    <dgm:cxn modelId="{13351D43-D303-4E43-B956-E330A3B8BA0E}" type="presParOf" srcId="{C2F4E303-E66C-8641-AFA8-2D4216652CE0}" destId="{DC532A51-1BD0-2141-B72B-E0BCFE67B389}" srcOrd="16" destOrd="0" presId="urn:microsoft.com/office/officeart/2008/layout/LinedList"/>
    <dgm:cxn modelId="{E606A0AC-3FED-5C40-B55E-CABB0FABFFB9}" type="presParOf" srcId="{C2F4E303-E66C-8641-AFA8-2D4216652CE0}" destId="{6C016A87-4867-C349-A124-A4BCE08E6423}" srcOrd="17" destOrd="0" presId="urn:microsoft.com/office/officeart/2008/layout/LinedList"/>
    <dgm:cxn modelId="{98EBF50E-0521-B049-A157-6420B649C437}" type="presParOf" srcId="{6C016A87-4867-C349-A124-A4BCE08E6423}" destId="{61A4F274-6845-5641-8781-58DD6B64F8ED}" srcOrd="0" destOrd="0" presId="urn:microsoft.com/office/officeart/2008/layout/LinedList"/>
    <dgm:cxn modelId="{5678AD69-668A-5D42-BF39-BF7397759F13}" type="presParOf" srcId="{6C016A87-4867-C349-A124-A4BCE08E6423}" destId="{C819A306-AEE6-C04F-BEDB-C69743790F5D}" srcOrd="1" destOrd="0" presId="urn:microsoft.com/office/officeart/2008/layout/LinedList"/>
    <dgm:cxn modelId="{5BBC8575-03CC-2542-B749-1093A6B18AF2}" type="presParOf" srcId="{C2F4E303-E66C-8641-AFA8-2D4216652CE0}" destId="{1D671BB8-10EB-5847-8039-1977486C42F8}" srcOrd="18" destOrd="0" presId="urn:microsoft.com/office/officeart/2008/layout/LinedList"/>
    <dgm:cxn modelId="{D011481E-3FA8-8245-8D59-79366D7D4258}" type="presParOf" srcId="{C2F4E303-E66C-8641-AFA8-2D4216652CE0}" destId="{FC3402DF-D78F-954F-A758-4E9A94230693}" srcOrd="19" destOrd="0" presId="urn:microsoft.com/office/officeart/2008/layout/LinedList"/>
    <dgm:cxn modelId="{A77066AF-E975-7A4F-8756-EDDA10A5ADCC}" type="presParOf" srcId="{FC3402DF-D78F-954F-A758-4E9A94230693}" destId="{6B915116-FF30-6743-81A1-AFCF02A757B3}" srcOrd="0" destOrd="0" presId="urn:microsoft.com/office/officeart/2008/layout/LinedList"/>
    <dgm:cxn modelId="{86B203A2-F0F9-AF4F-97D4-FA84610B7B01}" type="presParOf" srcId="{FC3402DF-D78F-954F-A758-4E9A94230693}" destId="{EB3648E6-51E9-2E42-8317-C41D7ECBDB3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39AED-0A3A-A54E-9B6B-A4889E140CE7}">
      <dsp:nvSpPr>
        <dsp:cNvPr id="0" name=""/>
        <dsp:cNvSpPr/>
      </dsp:nvSpPr>
      <dsp:spPr>
        <a:xfrm>
          <a:off x="0" y="418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C99275-3A1B-B847-B14E-BF2805B28100}">
      <dsp:nvSpPr>
        <dsp:cNvPr id="0" name=""/>
        <dsp:cNvSpPr/>
      </dsp:nvSpPr>
      <dsp:spPr>
        <a:xfrm>
          <a:off x="0" y="418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Citizenship Laws</a:t>
          </a:r>
          <a:endParaRPr lang="en-US" sz="1500" kern="1200"/>
        </a:p>
      </dsp:txBody>
      <dsp:txXfrm>
        <a:off x="0" y="418"/>
        <a:ext cx="4872038" cy="342816"/>
      </dsp:txXfrm>
    </dsp:sp>
    <dsp:sp modelId="{BFC84D07-0333-DC40-B598-EF4CD3D345CA}">
      <dsp:nvSpPr>
        <dsp:cNvPr id="0" name=""/>
        <dsp:cNvSpPr/>
      </dsp:nvSpPr>
      <dsp:spPr>
        <a:xfrm>
          <a:off x="0" y="343234"/>
          <a:ext cx="487203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7D90AC-3342-E042-A99E-5346DA1BA685}">
      <dsp:nvSpPr>
        <dsp:cNvPr id="0" name=""/>
        <dsp:cNvSpPr/>
      </dsp:nvSpPr>
      <dsp:spPr>
        <a:xfrm>
          <a:off x="0" y="343234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State Control</a:t>
          </a:r>
          <a:endParaRPr lang="en-US" sz="1500" kern="1200"/>
        </a:p>
      </dsp:txBody>
      <dsp:txXfrm>
        <a:off x="0" y="343234"/>
        <a:ext cx="4872038" cy="342816"/>
      </dsp:txXfrm>
    </dsp:sp>
    <dsp:sp modelId="{7DDF07C5-65EE-0647-9FF8-3CAF34260E0C}">
      <dsp:nvSpPr>
        <dsp:cNvPr id="0" name=""/>
        <dsp:cNvSpPr/>
      </dsp:nvSpPr>
      <dsp:spPr>
        <a:xfrm>
          <a:off x="0" y="686051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854A41-FDAA-D64E-8677-BA8AD7FF32BD}">
      <dsp:nvSpPr>
        <dsp:cNvPr id="0" name=""/>
        <dsp:cNvSpPr/>
      </dsp:nvSpPr>
      <dsp:spPr>
        <a:xfrm>
          <a:off x="0" y="686051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External Ascription &amp; Boundary Permeability</a:t>
          </a:r>
          <a:endParaRPr lang="en-US" sz="1500" kern="1200"/>
        </a:p>
      </dsp:txBody>
      <dsp:txXfrm>
        <a:off x="0" y="686051"/>
        <a:ext cx="4872038" cy="342816"/>
      </dsp:txXfrm>
    </dsp:sp>
    <dsp:sp modelId="{258DAC34-DA98-484E-943C-DC5201D93BD3}">
      <dsp:nvSpPr>
        <dsp:cNvPr id="0" name=""/>
        <dsp:cNvSpPr/>
      </dsp:nvSpPr>
      <dsp:spPr>
        <a:xfrm>
          <a:off x="0" y="1028867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531613-678B-4D4E-99F0-58C10D1BF27D}">
      <dsp:nvSpPr>
        <dsp:cNvPr id="0" name=""/>
        <dsp:cNvSpPr/>
      </dsp:nvSpPr>
      <dsp:spPr>
        <a:xfrm>
          <a:off x="0" y="1028867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Criminalization</a:t>
          </a:r>
          <a:endParaRPr lang="en-US" sz="1500" kern="1200"/>
        </a:p>
      </dsp:txBody>
      <dsp:txXfrm>
        <a:off x="0" y="1028867"/>
        <a:ext cx="4872038" cy="342816"/>
      </dsp:txXfrm>
    </dsp:sp>
    <dsp:sp modelId="{F49A3A69-D73C-B345-9D75-A522A34403E5}">
      <dsp:nvSpPr>
        <dsp:cNvPr id="0" name=""/>
        <dsp:cNvSpPr/>
      </dsp:nvSpPr>
      <dsp:spPr>
        <a:xfrm>
          <a:off x="0" y="1371683"/>
          <a:ext cx="487203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016FEC-3E0F-1741-BE46-6C71888874C3}">
      <dsp:nvSpPr>
        <dsp:cNvPr id="0" name=""/>
        <dsp:cNvSpPr/>
      </dsp:nvSpPr>
      <dsp:spPr>
        <a:xfrm>
          <a:off x="0" y="1371683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Geography and/or Spatial Segregation</a:t>
          </a:r>
          <a:endParaRPr lang="en-US" sz="1500" kern="1200"/>
        </a:p>
      </dsp:txBody>
      <dsp:txXfrm>
        <a:off x="0" y="1371683"/>
        <a:ext cx="4872038" cy="342816"/>
      </dsp:txXfrm>
    </dsp:sp>
    <dsp:sp modelId="{D7BC72AB-FEEE-7647-8FE3-AA28E8F507E1}">
      <dsp:nvSpPr>
        <dsp:cNvPr id="0" name=""/>
        <dsp:cNvSpPr/>
      </dsp:nvSpPr>
      <dsp:spPr>
        <a:xfrm>
          <a:off x="0" y="1714500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E5C02-DF3F-AB4B-9BE7-BE8FB0C01740}">
      <dsp:nvSpPr>
        <dsp:cNvPr id="0" name=""/>
        <dsp:cNvSpPr/>
      </dsp:nvSpPr>
      <dsp:spPr>
        <a:xfrm>
          <a:off x="0" y="1714500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Socioeconomic status</a:t>
          </a:r>
          <a:endParaRPr lang="en-US" sz="1500" kern="1200"/>
        </a:p>
      </dsp:txBody>
      <dsp:txXfrm>
        <a:off x="0" y="1714500"/>
        <a:ext cx="4872038" cy="342816"/>
      </dsp:txXfrm>
    </dsp:sp>
    <dsp:sp modelId="{B46FBE72-2C2B-644A-9532-EDDEF4D7C744}">
      <dsp:nvSpPr>
        <dsp:cNvPr id="0" name=""/>
        <dsp:cNvSpPr/>
      </dsp:nvSpPr>
      <dsp:spPr>
        <a:xfrm>
          <a:off x="0" y="2057316"/>
          <a:ext cx="487203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7A2CEC-73B7-5F42-A659-FC59529EA1BA}">
      <dsp:nvSpPr>
        <dsp:cNvPr id="0" name=""/>
        <dsp:cNvSpPr/>
      </dsp:nvSpPr>
      <dsp:spPr>
        <a:xfrm>
          <a:off x="0" y="2057316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Popular &amp; Political Discourse and Images</a:t>
          </a:r>
          <a:endParaRPr lang="en-US" sz="1500" kern="1200"/>
        </a:p>
      </dsp:txBody>
      <dsp:txXfrm>
        <a:off x="0" y="2057316"/>
        <a:ext cx="4872038" cy="342816"/>
      </dsp:txXfrm>
    </dsp:sp>
    <dsp:sp modelId="{5AA9A6AF-9733-E843-BB64-C8A93CA48C01}">
      <dsp:nvSpPr>
        <dsp:cNvPr id="0" name=""/>
        <dsp:cNvSpPr/>
      </dsp:nvSpPr>
      <dsp:spPr>
        <a:xfrm>
          <a:off x="0" y="2400132"/>
          <a:ext cx="487203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D8F51-C932-3143-8E3B-3B02E7E32C98}">
      <dsp:nvSpPr>
        <dsp:cNvPr id="0" name=""/>
        <dsp:cNvSpPr/>
      </dsp:nvSpPr>
      <dsp:spPr>
        <a:xfrm>
          <a:off x="0" y="2400132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Daily interactions, experiences, and cognition</a:t>
          </a:r>
          <a:endParaRPr lang="en-US" sz="1500" kern="1200"/>
        </a:p>
      </dsp:txBody>
      <dsp:txXfrm>
        <a:off x="0" y="2400132"/>
        <a:ext cx="4872038" cy="342816"/>
      </dsp:txXfrm>
    </dsp:sp>
    <dsp:sp modelId="{DC532A51-1BD0-2141-B72B-E0BCFE67B389}">
      <dsp:nvSpPr>
        <dsp:cNvPr id="0" name=""/>
        <dsp:cNvSpPr/>
      </dsp:nvSpPr>
      <dsp:spPr>
        <a:xfrm>
          <a:off x="0" y="2742948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A4F274-6845-5641-8781-58DD6B64F8ED}">
      <dsp:nvSpPr>
        <dsp:cNvPr id="0" name=""/>
        <dsp:cNvSpPr/>
      </dsp:nvSpPr>
      <dsp:spPr>
        <a:xfrm>
          <a:off x="0" y="2742948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International Racialized Relationships</a:t>
          </a:r>
          <a:endParaRPr lang="en-US" sz="1500" kern="1200"/>
        </a:p>
      </dsp:txBody>
      <dsp:txXfrm>
        <a:off x="0" y="2742948"/>
        <a:ext cx="4872038" cy="342816"/>
      </dsp:txXfrm>
    </dsp:sp>
    <dsp:sp modelId="{1D671BB8-10EB-5847-8039-1977486C42F8}">
      <dsp:nvSpPr>
        <dsp:cNvPr id="0" name=""/>
        <dsp:cNvSpPr/>
      </dsp:nvSpPr>
      <dsp:spPr>
        <a:xfrm>
          <a:off x="0" y="3085765"/>
          <a:ext cx="487203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915116-FF30-6743-81A1-AFCF02A757B3}">
      <dsp:nvSpPr>
        <dsp:cNvPr id="0" name=""/>
        <dsp:cNvSpPr/>
      </dsp:nvSpPr>
      <dsp:spPr>
        <a:xfrm>
          <a:off x="0" y="3085765"/>
          <a:ext cx="4872038" cy="34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Anti-Racist Efforts</a:t>
          </a:r>
          <a:endParaRPr lang="en-US" sz="1500" kern="1200"/>
        </a:p>
      </dsp:txBody>
      <dsp:txXfrm>
        <a:off x="0" y="3085765"/>
        <a:ext cx="4872038" cy="34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8994ec26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28994ec26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8994ec26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8994ec26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29aeba16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29aeba16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8994ec26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8994ec26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8994ec26b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28994ec26b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28994ec26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28994ec26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48267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11988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70871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800481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89624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14750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14427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423588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420282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800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27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385865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803892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98167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52606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793371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73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91047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27194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0270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image" Target="../media/image2.png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5.pn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image" Target="../media/image4.pn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image" Target="../media/image2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5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.png"/><Relationship Id="rId7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5.png"/><Relationship Id="rId10" Type="http://schemas.openxmlformats.org/officeDocument/2006/relationships/image" Target="../media/image45.jpg"/><Relationship Id="rId4" Type="http://schemas.openxmlformats.org/officeDocument/2006/relationships/image" Target="../media/image4.png"/><Relationship Id="rId9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26" Type="http://schemas.openxmlformats.org/officeDocument/2006/relationships/image" Target="../media/image66.jpg"/><Relationship Id="rId3" Type="http://schemas.openxmlformats.org/officeDocument/2006/relationships/image" Target="../media/image3.png"/><Relationship Id="rId21" Type="http://schemas.openxmlformats.org/officeDocument/2006/relationships/image" Target="../media/image61.jp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jpg"/><Relationship Id="rId2" Type="http://schemas.openxmlformats.org/officeDocument/2006/relationships/image" Target="../media/image2.png"/><Relationship Id="rId16" Type="http://schemas.openxmlformats.org/officeDocument/2006/relationships/image" Target="../media/image56.jpg"/><Relationship Id="rId20" Type="http://schemas.openxmlformats.org/officeDocument/2006/relationships/image" Target="../media/image60.png"/><Relationship Id="rId29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24" Type="http://schemas.openxmlformats.org/officeDocument/2006/relationships/image" Target="../media/image64.jpg"/><Relationship Id="rId32" Type="http://schemas.openxmlformats.org/officeDocument/2006/relationships/image" Target="../media/image72.jpg"/><Relationship Id="rId5" Type="http://schemas.openxmlformats.org/officeDocument/2006/relationships/image" Target="../media/image5.png"/><Relationship Id="rId15" Type="http://schemas.openxmlformats.org/officeDocument/2006/relationships/image" Target="../media/image55.jpg"/><Relationship Id="rId23" Type="http://schemas.openxmlformats.org/officeDocument/2006/relationships/image" Target="../media/image63.jpg"/><Relationship Id="rId28" Type="http://schemas.openxmlformats.org/officeDocument/2006/relationships/image" Target="../media/image68.png"/><Relationship Id="rId10" Type="http://schemas.openxmlformats.org/officeDocument/2006/relationships/image" Target="../media/image50.jp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openxmlformats.org/officeDocument/2006/relationships/image" Target="../media/image49.jpg"/><Relationship Id="rId14" Type="http://schemas.openxmlformats.org/officeDocument/2006/relationships/image" Target="../media/image54.jpg"/><Relationship Id="rId22" Type="http://schemas.openxmlformats.org/officeDocument/2006/relationships/image" Target="../media/image62.jpg"/><Relationship Id="rId27" Type="http://schemas.openxmlformats.org/officeDocument/2006/relationships/image" Target="../media/image67.jpg"/><Relationship Id="rId30" Type="http://schemas.openxmlformats.org/officeDocument/2006/relationships/image" Target="../media/image7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597600" y="1188925"/>
            <a:ext cx="6078600" cy="16239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Reconsidering Racialization from a Critical Global Race Perspective 10 Years Later: Re-</a:t>
            </a:r>
            <a:r>
              <a:rPr lang="en-US" sz="2400" dirty="0"/>
              <a:t>Centering</a:t>
            </a:r>
            <a:r>
              <a:rPr lang="en" sz="2400" dirty="0"/>
              <a:t> the Theoretical Margins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680300" y="3049450"/>
            <a:ext cx="57834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University of Michigan racism Lab 2023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Melissa F Weiner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College of the Holy Cross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mfweiner@holycross.edu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Measuring Racialization from the Theoretical Margins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C58A-5DF7-9FB3-DB84-452D09CD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Reconsidering Coloniality in Local and Global Racialization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2BDF4-1EE1-75CC-AFBC-E39213245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410789"/>
            <a:ext cx="8520600" cy="3500844"/>
          </a:xfrm>
        </p:spPr>
        <p:txBody>
          <a:bodyPr/>
          <a:lstStyle/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Critical Race Theory </a:t>
            </a:r>
            <a:r>
              <a:rPr lang="en-US" i="1" dirty="0"/>
              <a:t>integrated with </a:t>
            </a:r>
            <a:r>
              <a:rPr lang="en-US" dirty="0"/>
              <a:t>Settler Colonial Studies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Settler colonialism as “</a:t>
            </a:r>
            <a:r>
              <a:rPr lang="en-US" i="1" dirty="0"/>
              <a:t>a structure not an event</a:t>
            </a:r>
            <a:r>
              <a:rPr lang="en-US" dirty="0"/>
              <a:t>” comprised of:</a:t>
            </a:r>
          </a:p>
          <a:p>
            <a:pPr lvl="2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Land Theft</a:t>
            </a:r>
          </a:p>
          <a:p>
            <a:pPr lvl="2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Indigenous Erasure</a:t>
            </a:r>
          </a:p>
          <a:p>
            <a:pPr lvl="2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Settler Immigration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Racism built into legal system from onset of settler colonialism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Will then shape both that nation’s laws into the present alongside international relationships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International law features the same problem</a:t>
            </a:r>
          </a:p>
          <a:p>
            <a:pPr lvl="2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Particularly “human rights” law, based on individual, rather than collective rights</a:t>
            </a:r>
          </a:p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Racial capitalism, fungibility, dehumanization (i.e. “essential workers” during covid)</a:t>
            </a:r>
          </a:p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Relationships to land, community, kin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" dirty="0"/>
              <a:t>Decentering of capitalism, seeks social, political, and economic relations undergirded by care for the earth and people within it</a:t>
            </a:r>
          </a:p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n" dirty="0"/>
              <a:t>Resurgent anti-capitalist, anti-colonial movement theory building from the ground up</a:t>
            </a:r>
            <a:endParaRPr lang="en-US" dirty="0"/>
          </a:p>
          <a:p>
            <a:pPr>
              <a:buSzPct val="125000"/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6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10CB-0461-BDAE-E818-A9817BF9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Settler Regimes and Colonial Continuities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ABE42-27A0-88C6-4F4E-668F82721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23999"/>
            <a:ext cx="8520600" cy="3448595"/>
          </a:xfrm>
        </p:spPr>
        <p:txBody>
          <a:bodyPr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Is the nation still a colony/colonizing?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Are existing laws’ roots in colonialism?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Normalization of physical violence, especially against women and children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Child theft/family separation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Militarized responses to protest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Land theft/lack of Indigenous sovereignty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Individual and corporate encroachment on/theft from land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Extraction of resources from land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Inability to access community land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Relationship to land today, including impermeable borders, mobility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Indigenous erasure of physical, historical presence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Destruction of family homes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Impact of Climate Change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Relationship to former colony/</a:t>
            </a:r>
            <a:r>
              <a:rPr lang="en-US" dirty="0" err="1"/>
              <a:t>izer</a:t>
            </a:r>
            <a:endParaRPr lang="en-US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Position within global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14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Measuring Racialized Capitalist Extraction</a:t>
            </a:r>
            <a:endParaRPr dirty="0"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4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Continued attention to juridical structures rooted in enslaving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Fungibility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Those most likely to be considered objects, </a:t>
            </a:r>
            <a:r>
              <a:rPr lang="en-US" sz="1900" dirty="0" err="1"/>
              <a:t>enslavable</a:t>
            </a:r>
            <a:r>
              <a:rPr lang="en-US" sz="1900" dirty="0"/>
              <a:t>, exploitable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Particularly women, and control over reproductive freedoms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Roots of enslaving within institutions and how people experience those institutions today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Personal and institutional intergenerational transfer of wealth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Roots of enslaving in laws and legacies of these today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i.e. Voting in the US, anti-Blackness in border policing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Coerced labor practices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White supremacist resource and profit extraction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Benefits accrued through existing white supremacist system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Intergenerational wealth extraction and accumulation</a:t>
            </a:r>
            <a:endParaRPr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we go from here?</a:t>
            </a:r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663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Continued attention to ongoing coloniality, especially neocolonialism, and its impacts on racialization and material consequences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De-centering of US scholarship, especially in journals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Less “about them but without them” scholarship</a:t>
            </a:r>
          </a:p>
          <a:p>
            <a:pPr lvl="1" indent="-342900">
              <a:buSzPct val="104000"/>
              <a:buFont typeface="System Font Regular"/>
              <a:buChar char="◆"/>
            </a:pPr>
            <a:r>
              <a:rPr lang="en" dirty="0"/>
              <a:t>Citational practices</a:t>
            </a:r>
          </a:p>
          <a:p>
            <a:pPr lvl="1" indent="-342900">
              <a:buSzPct val="104000"/>
              <a:buFont typeface="System Font Regular"/>
              <a:buChar char="◆"/>
            </a:pPr>
            <a:r>
              <a:rPr lang="en" dirty="0"/>
              <a:t>Consideration of own positionality in discerning research projects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Considering how we can materially contribute to decolonization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Attention to historic roots of race in the US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Colonialism, Empire, Enslaving and how these shape lives of all (esp. White colonizers) today</a:t>
            </a:r>
          </a:p>
          <a:p>
            <a:pPr indent="-317500">
              <a:buSzPts val="1400"/>
              <a:buChar char="◆"/>
            </a:pPr>
            <a:endParaRPr lang="e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9744-70E3-6002-A390-0F4FE91C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43409-E46C-A67E-A23F-201270493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Contact: </a:t>
            </a:r>
            <a:r>
              <a:rPr lang="en-US" dirty="0" err="1"/>
              <a:t>mfweiner@holycross.edu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9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98" name="Oval 97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0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095172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12" name="Freeform: Shape 111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321550"/>
            <a:ext cx="9144313" cy="3821950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827484" y="339538"/>
            <a:ext cx="6710641" cy="105039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300" b="0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“Towards a Critical Global Race Theory” (2012)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572692" y="1778872"/>
            <a:ext cx="7770018" cy="336462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lvl="0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Sociological response to “race/racism doesn’t exist here” while doing fieldwork in the Netherlands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300" dirty="0"/>
              <a:t>From both the public AND academics, including those who taught classes on stratification</a:t>
            </a:r>
          </a:p>
          <a:p>
            <a:pPr lvl="0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Definitions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300" dirty="0"/>
              <a:t>Race vs. ethnicity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300" dirty="0"/>
              <a:t>Racialization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300" dirty="0"/>
              <a:t>Racism</a:t>
            </a:r>
          </a:p>
          <a:p>
            <a:pPr lvl="0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Links to nationalism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300" dirty="0"/>
              <a:t>Including how this shapes “colorblindness,” whiteness, and citizenship</a:t>
            </a:r>
          </a:p>
          <a:p>
            <a:pPr lvl="0" defTabSz="4572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10 Empirics/Indicators of Racialization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82891" y="1085850"/>
            <a:ext cx="2331469" cy="34290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400">
                <a:solidFill>
                  <a:srgbClr val="F2F2F2"/>
                </a:solidFill>
              </a:rPr>
              <a:t>10 Ways to Identify Racism 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51435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0"/>
            <a:ext cx="419604" cy="2782230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6" name="Google Shape;72;p15">
            <a:extLst>
              <a:ext uri="{FF2B5EF4-FFF2-40B4-BE49-F238E27FC236}">
                <a16:creationId xmlns:a16="http://schemas.microsoft.com/office/drawing/2014/main" id="{E56B2B77-FD62-C79D-7452-73190F81B8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90799"/>
              </p:ext>
            </p:extLst>
          </p:nvPr>
        </p:nvGraphicFramePr>
        <p:xfrm>
          <a:off x="3786187" y="1085850"/>
          <a:ext cx="4872038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9143771" cy="5143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40293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228" y="3049185"/>
            <a:ext cx="9143772" cy="210185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11B7E-5FFD-2333-C9D7-ACDEFA04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89" y="3956973"/>
            <a:ext cx="8226221" cy="9154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2900" dirty="0">
                <a:solidFill>
                  <a:srgbClr val="EBEBEB"/>
                </a:solidFill>
              </a:rPr>
              <a:t>Du </a:t>
            </a:r>
            <a:r>
              <a:rPr lang="en-US" sz="2900" dirty="0" err="1">
                <a:solidFill>
                  <a:srgbClr val="EBEBEB"/>
                </a:solidFill>
              </a:rPr>
              <a:t>Boisian</a:t>
            </a:r>
            <a:r>
              <a:rPr lang="en-US" sz="2900" dirty="0">
                <a:solidFill>
                  <a:srgbClr val="EBEBEB"/>
                </a:solidFill>
              </a:rPr>
              <a:t> &amp; Black Feminist Sociology</a:t>
            </a: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514865C-C9EA-19CE-5ECE-D05713E3E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102" y="143833"/>
            <a:ext cx="1213805" cy="1828800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2E2B8774-874B-5CAD-BDB2-377C5B727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568" y="1978139"/>
            <a:ext cx="1219200" cy="18288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F0780A2-1108-78B2-3AFC-E610FBF8E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627" y="1978139"/>
            <a:ext cx="1211126" cy="18288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D9FD93-5940-473C-10A1-E3D1B3327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133" y="143833"/>
            <a:ext cx="1219200" cy="18288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BD3C509-C1A9-E07E-083F-EDFCF3A48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42" y="1978139"/>
            <a:ext cx="1217347" cy="182880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52EAE382-43DD-F8D1-1C5C-7C03B5C0F6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277" y="143833"/>
            <a:ext cx="1371600" cy="1828800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622A4BE-C31A-91AE-7369-57F57B4A6D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0426" y="1978139"/>
            <a:ext cx="1125415" cy="1828800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B5A8FE-FC6D-A372-8EE0-7FA89DE8D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6214" y="143833"/>
            <a:ext cx="1161022" cy="1828800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39FA5B0-16A1-7ACA-0143-D3F736B654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81" y="143833"/>
            <a:ext cx="1111911" cy="182880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EA92A023-478D-0940-AC13-05C68C1C4C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4915" y="143833"/>
            <a:ext cx="1220452" cy="1828800"/>
          </a:xfrm>
          <a:prstGeom prst="rect">
            <a:avLst/>
          </a:prstGeom>
        </p:spPr>
      </p:pic>
      <p:pic>
        <p:nvPicPr>
          <p:cNvPr id="21" name="Picture 20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5EDE5E4-1D42-70F0-124E-9E71ED01CB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84423" y="1978139"/>
            <a:ext cx="1219200" cy="1828800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8125AC2C-E145-3095-BCD9-94762C27AA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186" y="1978139"/>
            <a:ext cx="1219200" cy="1828800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73896759-DA80-E684-7057-5815E9C6B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17995" y="143833"/>
            <a:ext cx="1170432" cy="18288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615D97B2-E5BF-A0CA-32D2-C6550BD085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53087" y="1978139"/>
            <a:ext cx="121815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9143771" cy="5143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40293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228" y="3049185"/>
            <a:ext cx="9143772" cy="210185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11B7E-5FFD-2333-C9D7-ACDEFA04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89" y="3664004"/>
            <a:ext cx="8226221" cy="927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2900" dirty="0">
                <a:solidFill>
                  <a:srgbClr val="EBEBEB"/>
                </a:solidFill>
              </a:rPr>
              <a:t>Coloniality, Empire, Indigeneity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9C3DCBF-8B6F-AACF-4D8C-FA7A040AE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052" y="1595276"/>
            <a:ext cx="984889" cy="153844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9897585-2A3C-9945-E3DA-7F648E461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43" y="1592302"/>
            <a:ext cx="1020901" cy="1538441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71E814BD-3263-0FFD-032F-E30B4332B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622" y="56836"/>
            <a:ext cx="1025627" cy="1538441"/>
          </a:xfrm>
          <a:prstGeom prst="rect">
            <a:avLst/>
          </a:prstGeom>
        </p:spPr>
      </p:pic>
      <p:pic>
        <p:nvPicPr>
          <p:cNvPr id="10" name="Picture 9" descr="A book cover with a boat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F3298F4-A7DC-E73B-7091-3854A1F993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015" y="56836"/>
            <a:ext cx="1005364" cy="1538441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56A0125-3E85-E1B1-FAB6-4DD6C86B2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5292" y="1592302"/>
            <a:ext cx="1016709" cy="1538441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3FD8AD2C-2888-DDFC-7226-7314345EBA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2539" y="1572186"/>
            <a:ext cx="1018505" cy="1538441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B38BCA75-86E5-008E-9080-FDFF174191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5739" y="56836"/>
            <a:ext cx="1003063" cy="1538441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547F1103-4117-70F7-AD14-34CD29E251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0391" y="56835"/>
            <a:ext cx="979899" cy="1538441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06FA7C7C-9124-CB66-4E7A-B5B224FED4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8523" y="56836"/>
            <a:ext cx="1025627" cy="1538441"/>
          </a:xfrm>
          <a:prstGeom prst="rect">
            <a:avLst/>
          </a:prstGeom>
        </p:spPr>
      </p:pic>
      <p:pic>
        <p:nvPicPr>
          <p:cNvPr id="24" name="Picture 23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F1E642E-0360-16B6-1D05-7919993493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4596" y="1594551"/>
            <a:ext cx="1019408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9143771" cy="5143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40293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228" y="3049185"/>
            <a:ext cx="9143772" cy="210185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E92B7-83F1-B9A2-0C21-278433E4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89" y="3664004"/>
            <a:ext cx="8226221" cy="927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/>
            <a:r>
              <a:rPr lang="en-US" sz="3900" dirty="0">
                <a:solidFill>
                  <a:srgbClr val="EBEBEB"/>
                </a:solidFill>
              </a:rPr>
              <a:t>Inter/</a:t>
            </a:r>
            <a:r>
              <a:rPr lang="en-US" sz="3900" dirty="0" err="1">
                <a:solidFill>
                  <a:srgbClr val="EBEBEB"/>
                </a:solidFill>
              </a:rPr>
              <a:t>Crossnational</a:t>
            </a:r>
            <a:r>
              <a:rPr lang="en-US" sz="3900" dirty="0">
                <a:solidFill>
                  <a:srgbClr val="EBEBEB"/>
                </a:solidFill>
              </a:rPr>
              <a:t> Sociology</a:t>
            </a:r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90DE737-5384-74E9-4D33-DD84EE60E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082" y="181920"/>
            <a:ext cx="907282" cy="136092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A3243E5-CBB2-A95E-1866-9E0088452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497" y="1691544"/>
            <a:ext cx="900931" cy="1360922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5EEEA1-60EB-C458-BF9B-BDC920D47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9328" y="1700357"/>
            <a:ext cx="907282" cy="1360922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7EB6C63-0056-9A2F-45DF-ECE0E3831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63" y="175594"/>
            <a:ext cx="906374" cy="1360922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60DEBC9-A767-B931-DFD9-5539F6A5B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3425" y="1700357"/>
            <a:ext cx="876828" cy="1362456"/>
          </a:xfrm>
          <a:prstGeom prst="rect">
            <a:avLst/>
          </a:prstGeom>
        </p:spPr>
      </p:pic>
      <p:pic>
        <p:nvPicPr>
          <p:cNvPr id="15" name="Picture 14" descr="A picture containing text, building, grate&#10;&#10;Description automatically generated">
            <a:extLst>
              <a:ext uri="{FF2B5EF4-FFF2-40B4-BE49-F238E27FC236}">
                <a16:creationId xmlns:a16="http://schemas.microsoft.com/office/drawing/2014/main" id="{7830F1FD-17DF-6ECC-8B1D-7CA55B992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6808" y="1694825"/>
            <a:ext cx="850577" cy="1360922"/>
          </a:xfrm>
          <a:prstGeom prst="rect">
            <a:avLst/>
          </a:prstGeom>
        </p:spPr>
      </p:pic>
      <p:pic>
        <p:nvPicPr>
          <p:cNvPr id="19" name="Picture 18" descr="Calendar&#10;&#10;Description automatically generated">
            <a:extLst>
              <a:ext uri="{FF2B5EF4-FFF2-40B4-BE49-F238E27FC236}">
                <a16:creationId xmlns:a16="http://schemas.microsoft.com/office/drawing/2014/main" id="{3F01E8AD-A308-E19A-5187-419ECE06E9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2463" y="188482"/>
            <a:ext cx="907282" cy="1360922"/>
          </a:xfrm>
          <a:prstGeom prst="rect">
            <a:avLst/>
          </a:prstGeom>
        </p:spPr>
      </p:pic>
      <p:pic>
        <p:nvPicPr>
          <p:cNvPr id="21" name="Picture 20" descr="Website&#10;&#10;Description automatically generated with low confidence">
            <a:extLst>
              <a:ext uri="{FF2B5EF4-FFF2-40B4-BE49-F238E27FC236}">
                <a16:creationId xmlns:a16="http://schemas.microsoft.com/office/drawing/2014/main" id="{D1E3B991-9CF6-663A-795B-7A1917FD53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0963" y="186948"/>
            <a:ext cx="903573" cy="1362456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D17FA3B9-4199-69CF-AD05-D19E705570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3202" y="1691213"/>
            <a:ext cx="914400" cy="1371600"/>
          </a:xfrm>
          <a:prstGeom prst="rect">
            <a:avLst/>
          </a:prstGeom>
        </p:spPr>
      </p:pic>
      <p:pic>
        <p:nvPicPr>
          <p:cNvPr id="10" name="Picture 9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BE6C0074-AC66-8568-5080-33AB26F7E1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781" y="1686205"/>
            <a:ext cx="908746" cy="137160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2001E47-58AF-4B80-1AC7-5938546137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2349" y="177148"/>
            <a:ext cx="876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9143771" cy="5143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40293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228" y="3049185"/>
            <a:ext cx="9143772" cy="210185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88D2B-70F6-126A-3EED-30D87994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89" y="3664004"/>
            <a:ext cx="8226221" cy="927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/>
            <a:r>
              <a:rPr lang="en-US" sz="4200" dirty="0">
                <a:solidFill>
                  <a:srgbClr val="EBEBEB"/>
                </a:solidFill>
              </a:rPr>
              <a:t>Exciting New Forms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964A886-59C0-F35F-B592-36F7C7DFB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792" y="375623"/>
            <a:ext cx="1177232" cy="1777619"/>
          </a:xfrm>
          <a:prstGeom prst="rect">
            <a:avLst/>
          </a:prstGeom>
        </p:spPr>
      </p:pic>
      <p:pic>
        <p:nvPicPr>
          <p:cNvPr id="8" name="Picture 7" descr="A book cover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D0C73BD7-77ED-8AAA-9CF6-27BD7B050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8135" y="375623"/>
            <a:ext cx="1177152" cy="1777619"/>
          </a:xfrm>
          <a:prstGeom prst="rect">
            <a:avLst/>
          </a:prstGeom>
        </p:spPr>
      </p:pic>
      <p:pic>
        <p:nvPicPr>
          <p:cNvPr id="10" name="Picture 9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AA96F97A-1FF5-2CA7-185F-F7538C144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348" y="389299"/>
            <a:ext cx="1777619" cy="1777619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16012F5-FA6D-6AF8-0A9B-05C66459D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648" y="391640"/>
            <a:ext cx="1185080" cy="1777619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C5A4E2C-DBB4-5893-2C6B-DE6540F33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9970" y="375623"/>
            <a:ext cx="1106819" cy="177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55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9143771" cy="5143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40293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228" y="3049185"/>
            <a:ext cx="9143772" cy="210185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88D2B-70F6-126A-3EED-30D87994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10" y="3370538"/>
            <a:ext cx="7505508" cy="12212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457200"/>
            <a:r>
              <a:rPr lang="en-US" sz="4200" dirty="0">
                <a:solidFill>
                  <a:srgbClr val="EBEBEB"/>
                </a:solidFill>
              </a:rPr>
              <a:t>Interdisciplinary Black, Indigenous, Decolonial Abolitionist Influences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BDF56C-EFFE-D01C-5309-ADA140A5D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778" y="1347171"/>
            <a:ext cx="886968" cy="13716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EFAF1B5-E63C-180F-EC9D-B91FC72E4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" y="-12353"/>
            <a:ext cx="886054" cy="137160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056B0317-AEC5-CF26-B03D-C8AAE9F78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083" y="-3485"/>
            <a:ext cx="746151" cy="1371600"/>
          </a:xfrm>
          <a:prstGeom prst="rect">
            <a:avLst/>
          </a:prstGeom>
        </p:spPr>
      </p:pic>
      <p:pic>
        <p:nvPicPr>
          <p:cNvPr id="16" name="Picture 15" descr="A picture containing text, engine&#10;&#10;Description automatically generated">
            <a:extLst>
              <a:ext uri="{FF2B5EF4-FFF2-40B4-BE49-F238E27FC236}">
                <a16:creationId xmlns:a16="http://schemas.microsoft.com/office/drawing/2014/main" id="{8D04C4E4-4651-9FAB-0F9A-F433C7009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4714" y="1347171"/>
            <a:ext cx="914400" cy="1371600"/>
          </a:xfrm>
          <a:prstGeom prst="rect">
            <a:avLst/>
          </a:prstGeom>
        </p:spPr>
      </p:pic>
      <p:pic>
        <p:nvPicPr>
          <p:cNvPr id="17" name="Picture 16" descr="A picture containing text, building, outdoor, old&#10;&#10;Description automatically generated">
            <a:extLst>
              <a:ext uri="{FF2B5EF4-FFF2-40B4-BE49-F238E27FC236}">
                <a16:creationId xmlns:a16="http://schemas.microsoft.com/office/drawing/2014/main" id="{47BD3316-57A6-415D-D16D-4E04574362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658" y="1347171"/>
            <a:ext cx="896112" cy="1371600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5FFA9488-5F1B-1DEA-DCC1-49B1789DBB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6668" y="-12353"/>
            <a:ext cx="886968" cy="1371600"/>
          </a:xfrm>
          <a:prstGeom prst="rect">
            <a:avLst/>
          </a:prstGeom>
        </p:spPr>
      </p:pic>
      <p:pic>
        <p:nvPicPr>
          <p:cNvPr id="28" name="Picture 2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C9CBCB5-D0EA-B859-B5A7-021955652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506" y="1347171"/>
            <a:ext cx="902513" cy="1371600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8BAA87D0-2FC8-CDA4-A93F-6A7314A376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2091" y="-12353"/>
            <a:ext cx="914400" cy="1371600"/>
          </a:xfrm>
          <a:prstGeom prst="rect">
            <a:avLst/>
          </a:prstGeom>
        </p:spPr>
      </p:pic>
      <p:pic>
        <p:nvPicPr>
          <p:cNvPr id="44" name="Picture 4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D7B6988-B4F4-44CB-8780-FC39401301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4079" y="1347171"/>
            <a:ext cx="901700" cy="1371600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CA53444A-A131-A201-5ED4-A03AD5A626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1124" y="-12353"/>
            <a:ext cx="886333" cy="1371600"/>
          </a:xfrm>
          <a:prstGeom prst="rect">
            <a:avLst/>
          </a:prstGeom>
        </p:spPr>
      </p:pic>
      <p:pic>
        <p:nvPicPr>
          <p:cNvPr id="52" name="Picture 51" descr="A group of people marching&#10;&#10;Description automatically generated with low confidence">
            <a:extLst>
              <a:ext uri="{FF2B5EF4-FFF2-40B4-BE49-F238E27FC236}">
                <a16:creationId xmlns:a16="http://schemas.microsoft.com/office/drawing/2014/main" id="{79C2B1AB-7B16-9999-DF3D-4DC0848D3B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89117" y="1347171"/>
            <a:ext cx="1033272" cy="1377696"/>
          </a:xfrm>
          <a:prstGeom prst="rect">
            <a:avLst/>
          </a:prstGeom>
        </p:spPr>
      </p:pic>
      <p:pic>
        <p:nvPicPr>
          <p:cNvPr id="24" name="Picture 23" descr="A picture containing website&#10;&#10;Description automatically generated">
            <a:extLst>
              <a:ext uri="{FF2B5EF4-FFF2-40B4-BE49-F238E27FC236}">
                <a16:creationId xmlns:a16="http://schemas.microsoft.com/office/drawing/2014/main" id="{EB53045F-2E0D-5ED4-44B9-7AD02A4E3C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56999" y="1347171"/>
            <a:ext cx="913486" cy="1371600"/>
          </a:xfrm>
          <a:prstGeom prst="rect">
            <a:avLst/>
          </a:prstGeom>
        </p:spPr>
      </p:pic>
      <p:pic>
        <p:nvPicPr>
          <p:cNvPr id="48" name="Picture 4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D2A0366-3F60-840D-DFF3-C30ED1B5E0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79154" y="-21915"/>
            <a:ext cx="880712" cy="1371600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58D9662E-CA4D-1417-BEF6-8C93A845AF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28105" y="-20102"/>
            <a:ext cx="913486" cy="137160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9E49444A-6123-9A97-6969-318B1304F2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24985" y="-12353"/>
            <a:ext cx="940918" cy="13716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7AB24D-BA96-CA17-2101-58950BA823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19306" y="-12353"/>
            <a:ext cx="844252" cy="1371600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2FE712-3443-F3E5-CAF5-B522BD8134D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201" y="-12353"/>
            <a:ext cx="893234" cy="1371600"/>
          </a:xfrm>
          <a:prstGeom prst="rect">
            <a:avLst/>
          </a:prstGeom>
        </p:spPr>
      </p:pic>
      <p:pic>
        <p:nvPicPr>
          <p:cNvPr id="18" name="Picture 1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C6CF38D-6B2B-BB69-E912-BDF7493AFB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84890" y="-13133"/>
            <a:ext cx="886968" cy="1371600"/>
          </a:xfrm>
          <a:prstGeom prst="rect">
            <a:avLst/>
          </a:prstGeom>
        </p:spPr>
      </p:pic>
      <p:pic>
        <p:nvPicPr>
          <p:cNvPr id="11" name="Picture 10" descr="A picture containing text, dome, altar&#10;&#10;Description automatically generated">
            <a:extLst>
              <a:ext uri="{FF2B5EF4-FFF2-40B4-BE49-F238E27FC236}">
                <a16:creationId xmlns:a16="http://schemas.microsoft.com/office/drawing/2014/main" id="{DCF8C444-32C6-D992-D9A1-189A3F730FA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00678" y="1347171"/>
            <a:ext cx="934324" cy="13716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5986994-1661-3F85-0F77-BE01696E630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60846" y="1347171"/>
            <a:ext cx="886968" cy="1371600"/>
          </a:xfrm>
          <a:prstGeom prst="rect">
            <a:avLst/>
          </a:prstGeom>
        </p:spPr>
      </p:pic>
      <p:pic>
        <p:nvPicPr>
          <p:cNvPr id="56" name="Picture 5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46CF4C94-B27A-2A86-6173-26C0429624C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62627" y="1347171"/>
            <a:ext cx="914400" cy="1371600"/>
          </a:xfrm>
          <a:prstGeom prst="rect">
            <a:avLst/>
          </a:prstGeom>
        </p:spPr>
      </p:pic>
      <p:pic>
        <p:nvPicPr>
          <p:cNvPr id="42" name="Picture 41" descr="Text&#10;&#10;Description automatically generated with low confidence">
            <a:extLst>
              <a:ext uri="{FF2B5EF4-FFF2-40B4-BE49-F238E27FC236}">
                <a16:creationId xmlns:a16="http://schemas.microsoft.com/office/drawing/2014/main" id="{B053B96D-D87B-8DBD-C909-ADF2A3734DE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1849" y="2719028"/>
            <a:ext cx="884903" cy="1371600"/>
          </a:xfrm>
          <a:prstGeom prst="rect">
            <a:avLst/>
          </a:prstGeom>
        </p:spPr>
      </p:pic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72C519C5-6B9E-A039-7D48-B4107B70C64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6406" y="2717456"/>
            <a:ext cx="887266" cy="1371600"/>
          </a:xfrm>
          <a:prstGeom prst="rect">
            <a:avLst/>
          </a:prstGeom>
        </p:spPr>
      </p:pic>
      <p:pic>
        <p:nvPicPr>
          <p:cNvPr id="60" name="Picture 59" descr="Text&#10;&#10;Description automatically generated">
            <a:extLst>
              <a:ext uri="{FF2B5EF4-FFF2-40B4-BE49-F238E27FC236}">
                <a16:creationId xmlns:a16="http://schemas.microsoft.com/office/drawing/2014/main" id="{9696D0D9-EEF1-7E0C-DB7E-C1696FD8941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61008" y="2713799"/>
            <a:ext cx="954157" cy="1371600"/>
          </a:xfrm>
          <a:prstGeom prst="rect">
            <a:avLst/>
          </a:prstGeom>
        </p:spPr>
      </p:pic>
      <p:pic>
        <p:nvPicPr>
          <p:cNvPr id="62" name="Picture 6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B387A745-D6C0-4156-6504-6D72412262D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798" y="4076100"/>
            <a:ext cx="914400" cy="1371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A8B0819-2CE3-21B9-8154-9F3D1F3DDDB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4077237"/>
            <a:ext cx="914400" cy="1371600"/>
          </a:xfrm>
          <a:prstGeom prst="rect">
            <a:avLst/>
          </a:prstGeom>
        </p:spPr>
      </p:pic>
      <p:pic>
        <p:nvPicPr>
          <p:cNvPr id="66" name="Picture 65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F3DB8023-F5F2-86E1-C3C0-25A76FBC96B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84546" y="2713796"/>
            <a:ext cx="876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81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Shifts in My Own Research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Enslaving in New Netherland (aka New York and New Jersey), 1790-1870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Sociological conceptualization of “racialized freedom” and “racialized unfreedom”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Role of US, US citizens, and US Jews, in Palestine’s colonization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Sociological conceptualization of “complicit colonialism” and “unsettling colonizers”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From affective attachments to material consequences </a:t>
            </a:r>
            <a:endParaRPr dirty="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Quotidian extrajudicial ways in which “regular” white people maintain white supremacy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lang="en" dirty="0"/>
              <a:t>Both, drawing heavily from the margins of Sociology, in conversation with Black Studies, Indigenous and Settler Colonial Studies, Decolonial &amp; Abolitionist Theory</a:t>
            </a:r>
            <a:endParaRPr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{84A1E038-DEC4-264B-859A-2EE14483C589}tf10001062</Template>
  <TotalTime>1352</TotalTime>
  <Words>710</Words>
  <Application>Microsoft Office PowerPoint</Application>
  <PresentationFormat>On-screen Show (16:9)</PresentationFormat>
  <Paragraphs>102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Century Gothic</vt:lpstr>
      <vt:lpstr>System Font Regular</vt:lpstr>
      <vt:lpstr>Wingdings 3</vt:lpstr>
      <vt:lpstr>Arial</vt:lpstr>
      <vt:lpstr>Ion</vt:lpstr>
      <vt:lpstr>Reconsidering Racialization from a Critical Global Race Perspective 10 Years Later: Re-Centering the Theoretical Margins</vt:lpstr>
      <vt:lpstr>“Towards a Critical Global Race Theory” (2012)</vt:lpstr>
      <vt:lpstr>10 Ways to Identify Racism </vt:lpstr>
      <vt:lpstr>Du Boisian &amp; Black Feminist Sociology</vt:lpstr>
      <vt:lpstr>Coloniality, Empire, Indigeneity</vt:lpstr>
      <vt:lpstr>Inter/Crossnational Sociology</vt:lpstr>
      <vt:lpstr>Exciting New Forms</vt:lpstr>
      <vt:lpstr>Interdisciplinary Black, Indigenous, Decolonial Abolitionist Influences</vt:lpstr>
      <vt:lpstr>Shifts in My Own Research</vt:lpstr>
      <vt:lpstr>Measuring Racialization from the Theoretical Margins</vt:lpstr>
      <vt:lpstr>Reconsidering Coloniality in Local and Global Racialization</vt:lpstr>
      <vt:lpstr>Measuring Settler Regimes and Colonial Continuities</vt:lpstr>
      <vt:lpstr>Measuring Racialized Capitalist Extraction</vt:lpstr>
      <vt:lpstr>Where do we go from here?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Reconsidering Racialization from a Global Critical Race Perspective 10 Years Later</dc:title>
  <dc:creator>Amanda Ajrouche</dc:creator>
  <cp:lastModifiedBy>Ajrouche, Amanda</cp:lastModifiedBy>
  <cp:revision>8</cp:revision>
  <cp:lastPrinted>2023-04-01T19:18:01Z</cp:lastPrinted>
  <dcterms:modified xsi:type="dcterms:W3CDTF">2023-04-03T14:19:57Z</dcterms:modified>
</cp:coreProperties>
</file>